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327" r:id="rId3"/>
    <p:sldId id="260" r:id="rId4"/>
    <p:sldId id="306" r:id="rId5"/>
    <p:sldId id="273" r:id="rId6"/>
    <p:sldId id="286" r:id="rId7"/>
    <p:sldId id="287" r:id="rId8"/>
    <p:sldId id="272" r:id="rId9"/>
    <p:sldId id="288" r:id="rId10"/>
    <p:sldId id="271" r:id="rId11"/>
    <p:sldId id="258" r:id="rId12"/>
    <p:sldId id="274" r:id="rId13"/>
    <p:sldId id="275" r:id="rId14"/>
    <p:sldId id="311" r:id="rId15"/>
    <p:sldId id="307" r:id="rId16"/>
    <p:sldId id="312" r:id="rId17"/>
    <p:sldId id="276" r:id="rId18"/>
    <p:sldId id="296" r:id="rId19"/>
    <p:sldId id="297" r:id="rId20"/>
    <p:sldId id="300" r:id="rId21"/>
    <p:sldId id="326" r:id="rId22"/>
    <p:sldId id="277" r:id="rId23"/>
    <p:sldId id="278" r:id="rId24"/>
    <p:sldId id="313" r:id="rId25"/>
    <p:sldId id="279" r:id="rId26"/>
    <p:sldId id="295" r:id="rId27"/>
    <p:sldId id="298" r:id="rId28"/>
    <p:sldId id="280" r:id="rId29"/>
    <p:sldId id="314" r:id="rId30"/>
    <p:sldId id="322" r:id="rId31"/>
    <p:sldId id="282" r:id="rId32"/>
    <p:sldId id="299" r:id="rId33"/>
    <p:sldId id="301" r:id="rId34"/>
    <p:sldId id="325" r:id="rId35"/>
    <p:sldId id="308" r:id="rId36"/>
    <p:sldId id="284" r:id="rId37"/>
    <p:sldId id="309" r:id="rId38"/>
    <p:sldId id="290" r:id="rId39"/>
    <p:sldId id="310" r:id="rId40"/>
    <p:sldId id="293" r:id="rId41"/>
    <p:sldId id="294" r:id="rId42"/>
    <p:sldId id="304" r:id="rId43"/>
    <p:sldId id="320" r:id="rId44"/>
    <p:sldId id="292" r:id="rId45"/>
    <p:sldId id="316" r:id="rId46"/>
    <p:sldId id="261" r:id="rId47"/>
    <p:sldId id="289" r:id="rId48"/>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28" autoAdjust="0"/>
    <p:restoredTop sz="94364" autoAdjust="0"/>
  </p:normalViewPr>
  <p:slideViewPr>
    <p:cSldViewPr snapToGrid="0">
      <p:cViewPr varScale="1">
        <p:scale>
          <a:sx n="84" d="100"/>
          <a:sy n="84" d="100"/>
        </p:scale>
        <p:origin x="795"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sl-SI"/>
          </a:p>
        </p:txBody>
      </p:sp>
      <p:sp>
        <p:nvSpPr>
          <p:cNvPr id="4" name="Označba mesta datuma 3"/>
          <p:cNvSpPr>
            <a:spLocks noGrp="1"/>
          </p:cNvSpPr>
          <p:nvPr>
            <p:ph type="dt" sz="half" idx="10"/>
          </p:nvPr>
        </p:nvSpPr>
        <p:spPr/>
        <p:txBody>
          <a:bodyPr/>
          <a:lstStyle/>
          <a:p>
            <a:fld id="{A946A2DF-C351-4777-B257-B8B0F1E06910}" type="datetimeFigureOut">
              <a:rPr lang="sl-SI" smtClean="0"/>
              <a:t>17. 05. 2019</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FC6D5B16-D217-4FA9-9169-3E4484D0BECE}" type="slidenum">
              <a:rPr lang="sl-SI" smtClean="0"/>
              <a:t>‹#›</a:t>
            </a:fld>
            <a:endParaRPr lang="sl-SI"/>
          </a:p>
        </p:txBody>
      </p:sp>
    </p:spTree>
    <p:extLst>
      <p:ext uri="{BB962C8B-B14F-4D97-AF65-F5344CB8AC3E}">
        <p14:creationId xmlns:p14="http://schemas.microsoft.com/office/powerpoint/2010/main" val="2193331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A946A2DF-C351-4777-B257-B8B0F1E06910}" type="datetimeFigureOut">
              <a:rPr lang="sl-SI" smtClean="0"/>
              <a:t>17. 05. 2019</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FC6D5B16-D217-4FA9-9169-3E4484D0BECE}" type="slidenum">
              <a:rPr lang="sl-SI" smtClean="0"/>
              <a:t>‹#›</a:t>
            </a:fld>
            <a:endParaRPr lang="sl-SI"/>
          </a:p>
        </p:txBody>
      </p:sp>
    </p:spTree>
    <p:extLst>
      <p:ext uri="{BB962C8B-B14F-4D97-AF65-F5344CB8AC3E}">
        <p14:creationId xmlns:p14="http://schemas.microsoft.com/office/powerpoint/2010/main" val="1886535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A946A2DF-C351-4777-B257-B8B0F1E06910}" type="datetimeFigureOut">
              <a:rPr lang="sl-SI" smtClean="0"/>
              <a:t>17. 05. 2019</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FC6D5B16-D217-4FA9-9169-3E4484D0BECE}" type="slidenum">
              <a:rPr lang="sl-SI" smtClean="0"/>
              <a:t>‹#›</a:t>
            </a:fld>
            <a:endParaRPr lang="sl-SI"/>
          </a:p>
        </p:txBody>
      </p:sp>
    </p:spTree>
    <p:extLst>
      <p:ext uri="{BB962C8B-B14F-4D97-AF65-F5344CB8AC3E}">
        <p14:creationId xmlns:p14="http://schemas.microsoft.com/office/powerpoint/2010/main" val="3850779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A946A2DF-C351-4777-B257-B8B0F1E06910}" type="datetimeFigureOut">
              <a:rPr lang="sl-SI" smtClean="0"/>
              <a:t>17. 05. 2019</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FC6D5B16-D217-4FA9-9169-3E4484D0BECE}" type="slidenum">
              <a:rPr lang="sl-SI" smtClean="0"/>
              <a:t>‹#›</a:t>
            </a:fld>
            <a:endParaRPr lang="sl-SI"/>
          </a:p>
        </p:txBody>
      </p:sp>
    </p:spTree>
    <p:extLst>
      <p:ext uri="{BB962C8B-B14F-4D97-AF65-F5344CB8AC3E}">
        <p14:creationId xmlns:p14="http://schemas.microsoft.com/office/powerpoint/2010/main" val="73981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A946A2DF-C351-4777-B257-B8B0F1E06910}" type="datetimeFigureOut">
              <a:rPr lang="sl-SI" smtClean="0"/>
              <a:t>17. 05. 2019</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FC6D5B16-D217-4FA9-9169-3E4484D0BECE}" type="slidenum">
              <a:rPr lang="sl-SI" smtClean="0"/>
              <a:t>‹#›</a:t>
            </a:fld>
            <a:endParaRPr lang="sl-SI"/>
          </a:p>
        </p:txBody>
      </p:sp>
    </p:spTree>
    <p:extLst>
      <p:ext uri="{BB962C8B-B14F-4D97-AF65-F5344CB8AC3E}">
        <p14:creationId xmlns:p14="http://schemas.microsoft.com/office/powerpoint/2010/main" val="1847207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A946A2DF-C351-4777-B257-B8B0F1E06910}" type="datetimeFigureOut">
              <a:rPr lang="sl-SI" smtClean="0"/>
              <a:t>17. 05. 2019</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FC6D5B16-D217-4FA9-9169-3E4484D0BECE}" type="slidenum">
              <a:rPr lang="sl-SI" smtClean="0"/>
              <a:t>‹#›</a:t>
            </a:fld>
            <a:endParaRPr lang="sl-SI"/>
          </a:p>
        </p:txBody>
      </p:sp>
    </p:spTree>
    <p:extLst>
      <p:ext uri="{BB962C8B-B14F-4D97-AF65-F5344CB8AC3E}">
        <p14:creationId xmlns:p14="http://schemas.microsoft.com/office/powerpoint/2010/main" val="2208158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A946A2DF-C351-4777-B257-B8B0F1E06910}" type="datetimeFigureOut">
              <a:rPr lang="sl-SI" smtClean="0"/>
              <a:t>17. 05. 2019</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FC6D5B16-D217-4FA9-9169-3E4484D0BECE}" type="slidenum">
              <a:rPr lang="sl-SI" smtClean="0"/>
              <a:t>‹#›</a:t>
            </a:fld>
            <a:endParaRPr lang="sl-SI"/>
          </a:p>
        </p:txBody>
      </p:sp>
    </p:spTree>
    <p:extLst>
      <p:ext uri="{BB962C8B-B14F-4D97-AF65-F5344CB8AC3E}">
        <p14:creationId xmlns:p14="http://schemas.microsoft.com/office/powerpoint/2010/main" val="2931816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A946A2DF-C351-4777-B257-B8B0F1E06910}" type="datetimeFigureOut">
              <a:rPr lang="sl-SI" smtClean="0"/>
              <a:t>17. 05. 2019</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FC6D5B16-D217-4FA9-9169-3E4484D0BECE}" type="slidenum">
              <a:rPr lang="sl-SI" smtClean="0"/>
              <a:t>‹#›</a:t>
            </a:fld>
            <a:endParaRPr lang="sl-SI"/>
          </a:p>
        </p:txBody>
      </p:sp>
    </p:spTree>
    <p:extLst>
      <p:ext uri="{BB962C8B-B14F-4D97-AF65-F5344CB8AC3E}">
        <p14:creationId xmlns:p14="http://schemas.microsoft.com/office/powerpoint/2010/main" val="2422729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A946A2DF-C351-4777-B257-B8B0F1E06910}" type="datetimeFigureOut">
              <a:rPr lang="sl-SI" smtClean="0"/>
              <a:t>17. 05. 2019</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FC6D5B16-D217-4FA9-9169-3E4484D0BECE}" type="slidenum">
              <a:rPr lang="sl-SI" smtClean="0"/>
              <a:t>‹#›</a:t>
            </a:fld>
            <a:endParaRPr lang="sl-SI"/>
          </a:p>
        </p:txBody>
      </p:sp>
    </p:spTree>
    <p:extLst>
      <p:ext uri="{BB962C8B-B14F-4D97-AF65-F5344CB8AC3E}">
        <p14:creationId xmlns:p14="http://schemas.microsoft.com/office/powerpoint/2010/main" val="3512509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A946A2DF-C351-4777-B257-B8B0F1E06910}" type="datetimeFigureOut">
              <a:rPr lang="sl-SI" smtClean="0"/>
              <a:t>17. 05. 2019</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FC6D5B16-D217-4FA9-9169-3E4484D0BECE}" type="slidenum">
              <a:rPr lang="sl-SI" smtClean="0"/>
              <a:t>‹#›</a:t>
            </a:fld>
            <a:endParaRPr lang="sl-SI"/>
          </a:p>
        </p:txBody>
      </p:sp>
    </p:spTree>
    <p:extLst>
      <p:ext uri="{BB962C8B-B14F-4D97-AF65-F5344CB8AC3E}">
        <p14:creationId xmlns:p14="http://schemas.microsoft.com/office/powerpoint/2010/main" val="1686018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A946A2DF-C351-4777-B257-B8B0F1E06910}" type="datetimeFigureOut">
              <a:rPr lang="sl-SI" smtClean="0"/>
              <a:t>17. 05. 2019</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FC6D5B16-D217-4FA9-9169-3E4484D0BECE}" type="slidenum">
              <a:rPr lang="sl-SI" smtClean="0"/>
              <a:t>‹#›</a:t>
            </a:fld>
            <a:endParaRPr lang="sl-SI"/>
          </a:p>
        </p:txBody>
      </p:sp>
    </p:spTree>
    <p:extLst>
      <p:ext uri="{BB962C8B-B14F-4D97-AF65-F5344CB8AC3E}">
        <p14:creationId xmlns:p14="http://schemas.microsoft.com/office/powerpoint/2010/main" val="3156565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
              <a:schemeClr val="accent3">
                <a:lumMod val="20000"/>
                <a:lumOff val="80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6A2DF-C351-4777-B257-B8B0F1E06910}" type="datetimeFigureOut">
              <a:rPr lang="sl-SI" smtClean="0"/>
              <a:t>17. 05. 2019</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6D5B16-D217-4FA9-9169-3E4484D0BECE}" type="slidenum">
              <a:rPr lang="sl-SI" smtClean="0"/>
              <a:t>‹#›</a:t>
            </a:fld>
            <a:endParaRPr lang="sl-SI"/>
          </a:p>
        </p:txBody>
      </p:sp>
    </p:spTree>
    <p:extLst>
      <p:ext uri="{BB962C8B-B14F-4D97-AF65-F5344CB8AC3E}">
        <p14:creationId xmlns:p14="http://schemas.microsoft.com/office/powerpoint/2010/main" val="15892124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gv.splet.arnes.si/files/2018/06/Dopolnjujo%C4%8Di-se-skutoidi.pdf"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41.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s://www.nature.com/articles/s41467-018-05376-1" TargetMode="Externa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450.png"/><Relationship Id="rId3" Type="http://schemas.openxmlformats.org/officeDocument/2006/relationships/image" Target="../media/image400.png"/><Relationship Id="rId7" Type="http://schemas.openxmlformats.org/officeDocument/2006/relationships/image" Target="../media/image440.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30.png"/><Relationship Id="rId5" Type="http://schemas.openxmlformats.org/officeDocument/2006/relationships/image" Target="../media/image420.png"/><Relationship Id="rId10" Type="http://schemas.openxmlformats.org/officeDocument/2006/relationships/image" Target="../media/image51.png"/><Relationship Id="rId4" Type="http://schemas.openxmlformats.org/officeDocument/2006/relationships/image" Target="../media/image410.png"/><Relationship Id="rId9"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249679" y="1251454"/>
            <a:ext cx="9144000" cy="2387600"/>
          </a:xfrm>
        </p:spPr>
        <p:txBody>
          <a:bodyPr>
            <a:normAutofit/>
          </a:bodyPr>
          <a:lstStyle/>
          <a:p>
            <a:r>
              <a:rPr lang="sl-SI" b="1" dirty="0" smtClean="0">
                <a:solidFill>
                  <a:schemeClr val="accent5">
                    <a:lumMod val="50000"/>
                  </a:schemeClr>
                </a:solidFill>
                <a:latin typeface="Gill Sans MT" panose="020B0502020104020203" pitchFamily="34" charset="-18"/>
              </a:rPr>
              <a:t>COMPLEMENTARY SCUTOIDS</a:t>
            </a:r>
            <a:endParaRPr lang="sl-SI" b="1" dirty="0">
              <a:solidFill>
                <a:schemeClr val="accent5">
                  <a:lumMod val="50000"/>
                </a:schemeClr>
              </a:solidFill>
              <a:latin typeface="Gill Sans MT" panose="020B0502020104020203" pitchFamily="34" charset="-18"/>
            </a:endParaRPr>
          </a:p>
        </p:txBody>
      </p:sp>
      <p:sp>
        <p:nvSpPr>
          <p:cNvPr id="3" name="Podnaslov 2"/>
          <p:cNvSpPr>
            <a:spLocks noGrp="1"/>
          </p:cNvSpPr>
          <p:nvPr>
            <p:ph type="subTitle" idx="1"/>
          </p:nvPr>
        </p:nvSpPr>
        <p:spPr>
          <a:xfrm>
            <a:off x="1464833" y="4554090"/>
            <a:ext cx="9144000" cy="1655762"/>
          </a:xfrm>
        </p:spPr>
        <p:txBody>
          <a:bodyPr/>
          <a:lstStyle/>
          <a:p>
            <a:r>
              <a:rPr lang="sl-SI" dirty="0" err="1" smtClean="0">
                <a:latin typeface="Gill Sans MT" panose="020B0502020104020203" pitchFamily="34" charset="-18"/>
              </a:rPr>
              <a:t>Authors</a:t>
            </a:r>
            <a:r>
              <a:rPr lang="sl-SI" dirty="0" smtClean="0">
                <a:latin typeface="Gill Sans MT" panose="020B0502020104020203" pitchFamily="34" charset="-18"/>
              </a:rPr>
              <a:t>: Eva </a:t>
            </a:r>
            <a:r>
              <a:rPr lang="sl-SI" dirty="0" err="1" smtClean="0">
                <a:latin typeface="Gill Sans MT" panose="020B0502020104020203" pitchFamily="34" charset="-18"/>
              </a:rPr>
              <a:t>Brumat</a:t>
            </a:r>
            <a:r>
              <a:rPr lang="sl-SI" dirty="0" smtClean="0">
                <a:latin typeface="Gill Sans MT" panose="020B0502020104020203" pitchFamily="34" charset="-18"/>
              </a:rPr>
              <a:t>, Samo Fučka, Domen Vovk</a:t>
            </a:r>
          </a:p>
          <a:p>
            <a:endParaRPr lang="sl-SI" dirty="0">
              <a:latin typeface="Gill Sans MT" panose="020B0502020104020203" pitchFamily="34" charset="-18"/>
            </a:endParaRPr>
          </a:p>
          <a:p>
            <a:r>
              <a:rPr lang="sl-SI" dirty="0" err="1" smtClean="0">
                <a:latin typeface="Gill Sans MT" panose="020B0502020104020203" pitchFamily="34" charset="-18"/>
              </a:rPr>
              <a:t>Diocese</a:t>
            </a:r>
            <a:r>
              <a:rPr lang="sl-SI" dirty="0" smtClean="0">
                <a:latin typeface="Gill Sans MT" panose="020B0502020104020203" pitchFamily="34" charset="-18"/>
              </a:rPr>
              <a:t> </a:t>
            </a:r>
            <a:r>
              <a:rPr lang="sl-SI" dirty="0" err="1" smtClean="0">
                <a:latin typeface="Gill Sans MT" panose="020B0502020104020203" pitchFamily="34" charset="-18"/>
              </a:rPr>
              <a:t>Grammar</a:t>
            </a:r>
            <a:r>
              <a:rPr lang="sl-SI" dirty="0" smtClean="0">
                <a:latin typeface="Gill Sans MT" panose="020B0502020104020203" pitchFamily="34" charset="-18"/>
              </a:rPr>
              <a:t> </a:t>
            </a:r>
            <a:r>
              <a:rPr lang="sl-SI" dirty="0" err="1" smtClean="0">
                <a:latin typeface="Gill Sans MT" panose="020B0502020104020203" pitchFamily="34" charset="-18"/>
              </a:rPr>
              <a:t>School</a:t>
            </a:r>
            <a:r>
              <a:rPr lang="sl-SI" dirty="0" smtClean="0">
                <a:latin typeface="Gill Sans MT" panose="020B0502020104020203" pitchFamily="34" charset="-18"/>
              </a:rPr>
              <a:t> Vipava, 2019</a:t>
            </a:r>
            <a:endParaRPr lang="sl-SI" dirty="0">
              <a:latin typeface="Gill Sans MT" panose="020B0502020104020203" pitchFamily="34" charset="-18"/>
            </a:endParaRPr>
          </a:p>
        </p:txBody>
      </p:sp>
    </p:spTree>
    <p:extLst>
      <p:ext uri="{BB962C8B-B14F-4D97-AF65-F5344CB8AC3E}">
        <p14:creationId xmlns:p14="http://schemas.microsoft.com/office/powerpoint/2010/main" val="4280812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742278" y="1237130"/>
            <a:ext cx="11856515" cy="3785652"/>
          </a:xfrm>
          <a:prstGeom prst="rect">
            <a:avLst/>
          </a:prstGeom>
          <a:noFill/>
        </p:spPr>
        <p:txBody>
          <a:bodyPr wrap="none" rtlCol="0">
            <a:spAutoFit/>
          </a:bodyPr>
          <a:lstStyle/>
          <a:p>
            <a:r>
              <a:rPr lang="sl-SI" sz="4800" dirty="0" err="1" smtClean="0">
                <a:solidFill>
                  <a:schemeClr val="tx2"/>
                </a:solidFill>
                <a:latin typeface="Gill Sans MT" panose="020B0502020104020203" pitchFamily="34" charset="-18"/>
              </a:rPr>
              <a:t>Ordinary</a:t>
            </a:r>
            <a:r>
              <a:rPr lang="sl-SI" sz="4800" dirty="0" smtClean="0">
                <a:solidFill>
                  <a:schemeClr val="tx2"/>
                </a:solidFill>
                <a:latin typeface="Gill Sans MT" panose="020B0502020104020203" pitchFamily="34" charset="-18"/>
              </a:rPr>
              <a:t> </a:t>
            </a:r>
            <a:r>
              <a:rPr lang="sl-SI" sz="4800" dirty="0" err="1" smtClean="0">
                <a:solidFill>
                  <a:schemeClr val="tx2"/>
                </a:solidFill>
                <a:latin typeface="Gill Sans MT" panose="020B0502020104020203" pitchFamily="34" charset="-18"/>
              </a:rPr>
              <a:t>scutoid</a:t>
            </a:r>
            <a:r>
              <a:rPr lang="sl-SI" sz="4800" dirty="0" smtClean="0">
                <a:solidFill>
                  <a:schemeClr val="tx2"/>
                </a:solidFill>
                <a:latin typeface="Gill Sans MT" panose="020B0502020104020203" pitchFamily="34" charset="-18"/>
              </a:rPr>
              <a:t> 5-6 – </a:t>
            </a:r>
            <a:r>
              <a:rPr lang="sl-SI" sz="4800" dirty="0" err="1" smtClean="0">
                <a:solidFill>
                  <a:schemeClr val="tx2"/>
                </a:solidFill>
                <a:latin typeface="Gill Sans MT" panose="020B0502020104020203" pitchFamily="34" charset="-18"/>
              </a:rPr>
              <a:t>properties</a:t>
            </a:r>
            <a:r>
              <a:rPr lang="sl-SI" sz="4800" dirty="0" smtClean="0">
                <a:solidFill>
                  <a:schemeClr val="tx2"/>
                </a:solidFill>
                <a:latin typeface="Gill Sans MT" panose="020B0502020104020203" pitchFamily="34" charset="-18"/>
              </a:rPr>
              <a:t>:</a:t>
            </a:r>
          </a:p>
          <a:p>
            <a:endParaRPr lang="sl-SI" sz="4800" dirty="0">
              <a:solidFill>
                <a:schemeClr val="tx2"/>
              </a:solidFill>
              <a:latin typeface="Gill Sans MT" panose="020B0502020104020203" pitchFamily="34" charset="-18"/>
            </a:endParaRPr>
          </a:p>
          <a:p>
            <a:pPr marL="685800" indent="-685800">
              <a:buFontTx/>
              <a:buChar char="-"/>
            </a:pPr>
            <a:r>
              <a:rPr lang="sl-SI" sz="4800" dirty="0" err="1" smtClean="0">
                <a:solidFill>
                  <a:schemeClr val="tx2"/>
                </a:solidFill>
                <a:latin typeface="Gill Sans MT" panose="020B0502020104020203" pitchFamily="34" charset="-18"/>
              </a:rPr>
              <a:t>legsY</a:t>
            </a:r>
            <a:r>
              <a:rPr lang="sl-SI" sz="4800" dirty="0" smtClean="0">
                <a:solidFill>
                  <a:schemeClr val="tx2"/>
                </a:solidFill>
                <a:latin typeface="Gill Sans MT" panose="020B0502020104020203" pitchFamily="34" charset="-18"/>
              </a:rPr>
              <a:t> </a:t>
            </a:r>
            <a:r>
              <a:rPr lang="sl-SI" sz="4800" dirty="0" err="1" smtClean="0">
                <a:solidFill>
                  <a:schemeClr val="tx2"/>
                </a:solidFill>
                <a:latin typeface="Gill Sans MT" panose="020B0502020104020203" pitchFamily="34" charset="-18"/>
              </a:rPr>
              <a:t>lie</a:t>
            </a:r>
            <a:r>
              <a:rPr lang="sl-SI" sz="4800" dirty="0" smtClean="0">
                <a:solidFill>
                  <a:schemeClr val="tx2"/>
                </a:solidFill>
                <a:latin typeface="Gill Sans MT" panose="020B0502020104020203" pitchFamily="34" charset="-18"/>
              </a:rPr>
              <a:t> in </a:t>
            </a:r>
            <a:r>
              <a:rPr lang="sl-SI" sz="4800" dirty="0" err="1" smtClean="0">
                <a:solidFill>
                  <a:schemeClr val="tx2"/>
                </a:solidFill>
                <a:latin typeface="Gill Sans MT" panose="020B0502020104020203" pitchFamily="34" charset="-18"/>
              </a:rPr>
              <a:t>the</a:t>
            </a:r>
            <a:r>
              <a:rPr lang="sl-SI" sz="4800" dirty="0" smtClean="0">
                <a:solidFill>
                  <a:schemeClr val="tx2"/>
                </a:solidFill>
                <a:latin typeface="Gill Sans MT" panose="020B0502020104020203" pitchFamily="34" charset="-18"/>
              </a:rPr>
              <a:t> same plane,</a:t>
            </a:r>
          </a:p>
          <a:p>
            <a:pPr marL="685800" indent="-685800">
              <a:buFontTx/>
              <a:buChar char="-"/>
            </a:pPr>
            <a:r>
              <a:rPr lang="sl-SI" sz="4800" dirty="0" smtClean="0">
                <a:solidFill>
                  <a:schemeClr val="tx2"/>
                </a:solidFill>
                <a:latin typeface="Gill Sans MT" panose="020B0502020104020203" pitchFamily="34" charset="-18"/>
              </a:rPr>
              <a:t>it </a:t>
            </a:r>
            <a:r>
              <a:rPr lang="sl-SI" sz="4800" dirty="0" err="1" smtClean="0">
                <a:solidFill>
                  <a:schemeClr val="tx2"/>
                </a:solidFill>
                <a:latin typeface="Gill Sans MT" panose="020B0502020104020203" pitchFamily="34" charset="-18"/>
              </a:rPr>
              <a:t>does</a:t>
            </a:r>
            <a:r>
              <a:rPr lang="sl-SI" sz="4800" dirty="0" smtClean="0">
                <a:solidFill>
                  <a:schemeClr val="tx2"/>
                </a:solidFill>
                <a:latin typeface="Gill Sans MT" panose="020B0502020104020203" pitchFamily="34" charset="-18"/>
              </a:rPr>
              <a:t> not </a:t>
            </a:r>
            <a:r>
              <a:rPr lang="sl-SI" sz="4800" dirty="0" err="1" smtClean="0">
                <a:solidFill>
                  <a:schemeClr val="tx2"/>
                </a:solidFill>
                <a:latin typeface="Gill Sans MT" panose="020B0502020104020203" pitchFamily="34" charset="-18"/>
              </a:rPr>
              <a:t>supplement</a:t>
            </a:r>
            <a:r>
              <a:rPr lang="sl-SI" sz="4800" dirty="0" smtClean="0">
                <a:solidFill>
                  <a:schemeClr val="tx2"/>
                </a:solidFill>
                <a:latin typeface="Gill Sans MT" panose="020B0502020104020203" pitchFamily="34" charset="-18"/>
              </a:rPr>
              <a:t> </a:t>
            </a:r>
            <a:r>
              <a:rPr lang="sl-SI" sz="4800" dirty="0" err="1" smtClean="0">
                <a:solidFill>
                  <a:schemeClr val="tx2"/>
                </a:solidFill>
                <a:latin typeface="Gill Sans MT" panose="020B0502020104020203" pitchFamily="34" charset="-18"/>
              </a:rPr>
              <a:t>each</a:t>
            </a:r>
            <a:r>
              <a:rPr lang="sl-SI" sz="4800" dirty="0" smtClean="0">
                <a:solidFill>
                  <a:schemeClr val="tx2"/>
                </a:solidFill>
                <a:latin typeface="Gill Sans MT" panose="020B0502020104020203" pitchFamily="34" charset="-18"/>
              </a:rPr>
              <a:t> </a:t>
            </a:r>
            <a:r>
              <a:rPr lang="sl-SI" sz="4800" dirty="0" err="1" smtClean="0">
                <a:solidFill>
                  <a:schemeClr val="tx2"/>
                </a:solidFill>
                <a:latin typeface="Gill Sans MT" panose="020B0502020104020203" pitchFamily="34" charset="-18"/>
              </a:rPr>
              <a:t>other</a:t>
            </a:r>
            <a:r>
              <a:rPr lang="sl-SI" sz="4800" dirty="0" smtClean="0">
                <a:solidFill>
                  <a:schemeClr val="tx2"/>
                </a:solidFill>
                <a:latin typeface="Gill Sans MT" panose="020B0502020104020203" pitchFamily="34" charset="-18"/>
              </a:rPr>
              <a:t> in </a:t>
            </a:r>
            <a:r>
              <a:rPr lang="sl-SI" sz="4800" dirty="0" err="1" smtClean="0">
                <a:solidFill>
                  <a:schemeClr val="tx2"/>
                </a:solidFill>
                <a:latin typeface="Gill Sans MT" panose="020B0502020104020203" pitchFamily="34" charset="-18"/>
              </a:rPr>
              <a:t>pairs</a:t>
            </a:r>
            <a:r>
              <a:rPr lang="sl-SI" sz="4800" dirty="0" smtClean="0">
                <a:solidFill>
                  <a:schemeClr val="tx2"/>
                </a:solidFill>
                <a:latin typeface="Gill Sans MT" panose="020B0502020104020203" pitchFamily="34" charset="-18"/>
              </a:rPr>
              <a:t> </a:t>
            </a:r>
            <a:br>
              <a:rPr lang="sl-SI" sz="4800" dirty="0" smtClean="0">
                <a:solidFill>
                  <a:schemeClr val="tx2"/>
                </a:solidFill>
                <a:latin typeface="Gill Sans MT" panose="020B0502020104020203" pitchFamily="34" charset="-18"/>
              </a:rPr>
            </a:br>
            <a:r>
              <a:rPr lang="sl-SI" sz="4800" dirty="0" err="1" smtClean="0">
                <a:solidFill>
                  <a:schemeClr val="tx2"/>
                </a:solidFill>
                <a:latin typeface="Gill Sans MT" panose="020B0502020104020203" pitchFamily="34" charset="-18"/>
              </a:rPr>
              <a:t>alongside</a:t>
            </a:r>
            <a:r>
              <a:rPr lang="sl-SI" sz="4800" dirty="0" smtClean="0">
                <a:solidFill>
                  <a:schemeClr val="tx2"/>
                </a:solidFill>
                <a:latin typeface="Gill Sans MT" panose="020B0502020104020203" pitchFamily="34" charset="-18"/>
              </a:rPr>
              <a:t> </a:t>
            </a:r>
            <a:r>
              <a:rPr lang="sl-SI" sz="4800" dirty="0" err="1" smtClean="0">
                <a:solidFill>
                  <a:schemeClr val="tx2"/>
                </a:solidFill>
                <a:latin typeface="Gill Sans MT" panose="020B0502020104020203" pitchFamily="34" charset="-18"/>
              </a:rPr>
              <a:t>the</a:t>
            </a:r>
            <a:r>
              <a:rPr lang="sl-SI" sz="4800" dirty="0" smtClean="0">
                <a:solidFill>
                  <a:schemeClr val="tx2"/>
                </a:solidFill>
                <a:latin typeface="Gill Sans MT" panose="020B0502020104020203" pitchFamily="34" charset="-18"/>
              </a:rPr>
              <a:t> </a:t>
            </a:r>
            <a:r>
              <a:rPr lang="sl-SI" sz="4800" dirty="0" err="1" smtClean="0">
                <a:solidFill>
                  <a:schemeClr val="tx2"/>
                </a:solidFill>
                <a:latin typeface="Gill Sans MT" panose="020B0502020104020203" pitchFamily="34" charset="-18"/>
              </a:rPr>
              <a:t>surfaces</a:t>
            </a:r>
            <a:r>
              <a:rPr lang="sl-SI" sz="4800" dirty="0" smtClean="0">
                <a:solidFill>
                  <a:schemeClr val="tx2"/>
                </a:solidFill>
                <a:latin typeface="Gill Sans MT" panose="020B0502020104020203" pitchFamily="34" charset="-18"/>
              </a:rPr>
              <a:t> </a:t>
            </a:r>
            <a:r>
              <a:rPr lang="sl-SI" sz="4800" dirty="0" err="1" smtClean="0">
                <a:solidFill>
                  <a:schemeClr val="tx2"/>
                </a:solidFill>
                <a:latin typeface="Gill Sans MT" panose="020B0502020104020203" pitchFamily="34" charset="-18"/>
              </a:rPr>
              <a:t>surrounding</a:t>
            </a:r>
            <a:r>
              <a:rPr lang="sl-SI" sz="4800" dirty="0" smtClean="0">
                <a:solidFill>
                  <a:schemeClr val="tx2"/>
                </a:solidFill>
                <a:latin typeface="Gill Sans MT" panose="020B0502020104020203" pitchFamily="34" charset="-18"/>
              </a:rPr>
              <a:t> Y.</a:t>
            </a:r>
            <a:endParaRPr lang="sl-SI" sz="4800" dirty="0">
              <a:solidFill>
                <a:schemeClr val="tx2"/>
              </a:solidFill>
              <a:latin typeface="Gill Sans MT" panose="020B0502020104020203" pitchFamily="34" charset="-18"/>
            </a:endParaRPr>
          </a:p>
        </p:txBody>
      </p:sp>
    </p:spTree>
    <p:extLst>
      <p:ext uri="{BB962C8B-B14F-4D97-AF65-F5344CB8AC3E}">
        <p14:creationId xmlns:p14="http://schemas.microsoft.com/office/powerpoint/2010/main" val="18302873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1307757" y="306594"/>
            <a:ext cx="9407768" cy="830997"/>
          </a:xfrm>
          <a:prstGeom prst="rect">
            <a:avLst/>
          </a:prstGeom>
          <a:noFill/>
        </p:spPr>
        <p:txBody>
          <a:bodyPr wrap="none" rtlCol="0">
            <a:spAutoFit/>
          </a:bodyPr>
          <a:lstStyle/>
          <a:p>
            <a:pPr algn="ctr"/>
            <a:r>
              <a:rPr lang="sl-SI" sz="4800" dirty="0" err="1" smtClean="0">
                <a:solidFill>
                  <a:schemeClr val="tx2"/>
                </a:solidFill>
                <a:latin typeface="Gill Sans MT" panose="020B0502020104020203" pitchFamily="34" charset="-18"/>
              </a:rPr>
              <a:t>Ordinary</a:t>
            </a:r>
            <a:r>
              <a:rPr lang="sl-SI" sz="4800" dirty="0" smtClean="0">
                <a:solidFill>
                  <a:schemeClr val="tx2"/>
                </a:solidFill>
                <a:latin typeface="Gill Sans MT" panose="020B0502020104020203" pitchFamily="34" charset="-18"/>
              </a:rPr>
              <a:t> </a:t>
            </a:r>
            <a:r>
              <a:rPr lang="sl-SI" sz="4800" dirty="0" err="1" smtClean="0">
                <a:solidFill>
                  <a:schemeClr val="tx2"/>
                </a:solidFill>
                <a:latin typeface="Gill Sans MT" panose="020B0502020104020203" pitchFamily="34" charset="-18"/>
              </a:rPr>
              <a:t>scutoid</a:t>
            </a:r>
            <a:r>
              <a:rPr lang="sl-SI" sz="4800" dirty="0" smtClean="0">
                <a:solidFill>
                  <a:schemeClr val="tx2"/>
                </a:solidFill>
                <a:latin typeface="Gill Sans MT" panose="020B0502020104020203" pitchFamily="34" charset="-18"/>
              </a:rPr>
              <a:t> 5-6 – connecting1x</a:t>
            </a:r>
            <a:endParaRPr lang="sl-SI" sz="4800" dirty="0">
              <a:solidFill>
                <a:schemeClr val="tx2"/>
              </a:solidFill>
              <a:latin typeface="Gill Sans MT" panose="020B0502020104020203" pitchFamily="34" charset="-18"/>
            </a:endParaRPr>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6990" y="1538344"/>
            <a:ext cx="6935096" cy="5201322"/>
          </a:xfrm>
          <a:prstGeom prst="rect">
            <a:avLst/>
          </a:prstGeom>
        </p:spPr>
      </p:pic>
    </p:spTree>
    <p:extLst>
      <p:ext uri="{BB962C8B-B14F-4D97-AF65-F5344CB8AC3E}">
        <p14:creationId xmlns:p14="http://schemas.microsoft.com/office/powerpoint/2010/main" val="40990777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2248347" y="664866"/>
            <a:ext cx="7214539" cy="1323439"/>
          </a:xfrm>
          <a:prstGeom prst="rect">
            <a:avLst/>
          </a:prstGeom>
          <a:noFill/>
        </p:spPr>
        <p:txBody>
          <a:bodyPr wrap="none" rtlCol="0">
            <a:spAutoFit/>
          </a:bodyPr>
          <a:lstStyle/>
          <a:p>
            <a:r>
              <a:rPr lang="sl-SI" sz="4800" dirty="0" err="1">
                <a:solidFill>
                  <a:schemeClr val="tx2"/>
                </a:solidFill>
                <a:latin typeface="Gill Sans MT" panose="020B0502020104020203" pitchFamily="34" charset="-18"/>
              </a:rPr>
              <a:t>C</a:t>
            </a:r>
            <a:r>
              <a:rPr lang="sl-SI" sz="4800" dirty="0" err="1" smtClean="0">
                <a:solidFill>
                  <a:schemeClr val="tx2"/>
                </a:solidFill>
                <a:latin typeface="Gill Sans MT" panose="020B0502020104020203" pitchFamily="34" charset="-18"/>
              </a:rPr>
              <a:t>omplementary</a:t>
            </a:r>
            <a:r>
              <a:rPr lang="sl-SI" sz="4800" dirty="0" smtClean="0">
                <a:solidFill>
                  <a:schemeClr val="tx2"/>
                </a:solidFill>
                <a:latin typeface="Gill Sans MT" panose="020B0502020104020203" pitchFamily="34" charset="-18"/>
              </a:rPr>
              <a:t> </a:t>
            </a:r>
            <a:r>
              <a:rPr lang="sl-SI" sz="4800" dirty="0" err="1" smtClean="0">
                <a:solidFill>
                  <a:schemeClr val="tx2"/>
                </a:solidFill>
                <a:latin typeface="Gill Sans MT" panose="020B0502020104020203" pitchFamily="34" charset="-18"/>
              </a:rPr>
              <a:t>scutoid</a:t>
            </a:r>
            <a:r>
              <a:rPr lang="sl-SI" sz="4800" dirty="0" smtClean="0">
                <a:solidFill>
                  <a:schemeClr val="tx2"/>
                </a:solidFill>
                <a:latin typeface="Gill Sans MT" panose="020B0502020104020203" pitchFamily="34" charset="-18"/>
              </a:rPr>
              <a:t> 5-6</a:t>
            </a:r>
          </a:p>
          <a:p>
            <a:pPr algn="ctr"/>
            <a:r>
              <a:rPr lang="sl-SI" sz="3200" dirty="0" smtClean="0">
                <a:solidFill>
                  <a:schemeClr val="tx2"/>
                </a:solidFill>
                <a:latin typeface="Gill Sans MT" panose="020B0502020104020203" pitchFamily="34" charset="-18"/>
              </a:rPr>
              <a:t>(</a:t>
            </a:r>
            <a:r>
              <a:rPr lang="sl-SI" sz="3200" dirty="0" err="1" smtClean="0">
                <a:solidFill>
                  <a:schemeClr val="tx2"/>
                </a:solidFill>
                <a:latin typeface="Gill Sans MT" panose="020B0502020104020203" pitchFamily="34" charset="-18"/>
              </a:rPr>
              <a:t>Pair</a:t>
            </a:r>
            <a:r>
              <a:rPr lang="sl-SI" sz="3200" dirty="0" smtClean="0">
                <a:solidFill>
                  <a:schemeClr val="tx2"/>
                </a:solidFill>
                <a:latin typeface="Gill Sans MT" panose="020B0502020104020203" pitchFamily="34" charset="-18"/>
              </a:rPr>
              <a:t> </a:t>
            </a:r>
            <a:r>
              <a:rPr lang="sl-SI" sz="3200" dirty="0" err="1" smtClean="0">
                <a:solidFill>
                  <a:schemeClr val="tx2"/>
                </a:solidFill>
                <a:latin typeface="Gill Sans MT" panose="020B0502020104020203" pitchFamily="34" charset="-18"/>
              </a:rPr>
              <a:t>of</a:t>
            </a:r>
            <a:r>
              <a:rPr lang="sl-SI" sz="3200" dirty="0" smtClean="0">
                <a:solidFill>
                  <a:schemeClr val="tx2"/>
                </a:solidFill>
                <a:latin typeface="Gill Sans MT" panose="020B0502020104020203" pitchFamily="34" charset="-18"/>
              </a:rPr>
              <a:t>  </a:t>
            </a:r>
            <a:r>
              <a:rPr lang="sl-SI" sz="3200" dirty="0" err="1" smtClean="0">
                <a:solidFill>
                  <a:schemeClr val="tx2"/>
                </a:solidFill>
                <a:latin typeface="Gill Sans MT" panose="020B0502020104020203" pitchFamily="34" charset="-18"/>
              </a:rPr>
              <a:t>Packable</a:t>
            </a:r>
            <a:r>
              <a:rPr lang="sl-SI" sz="3200" dirty="0" smtClean="0">
                <a:solidFill>
                  <a:schemeClr val="tx2"/>
                </a:solidFill>
                <a:latin typeface="Gill Sans MT" panose="020B0502020104020203" pitchFamily="34" charset="-18"/>
              </a:rPr>
              <a:t> </a:t>
            </a:r>
            <a:r>
              <a:rPr lang="sl-SI" sz="3200" dirty="0" err="1" smtClean="0">
                <a:solidFill>
                  <a:schemeClr val="tx2"/>
                </a:solidFill>
                <a:latin typeface="Gill Sans MT" panose="020B0502020104020203" pitchFamily="34" charset="-18"/>
              </a:rPr>
              <a:t>scutoids</a:t>
            </a:r>
            <a:r>
              <a:rPr lang="sl-SI" sz="3200" dirty="0" smtClean="0">
                <a:solidFill>
                  <a:schemeClr val="tx2"/>
                </a:solidFill>
                <a:latin typeface="Gill Sans MT" panose="020B0502020104020203" pitchFamily="34" charset="-18"/>
              </a:rPr>
              <a:t>)</a:t>
            </a:r>
          </a:p>
        </p:txBody>
      </p:sp>
      <p:pic>
        <p:nvPicPr>
          <p:cNvPr id="2" name="Slika 1"/>
          <p:cNvPicPr>
            <a:picLocks noChangeAspect="1"/>
          </p:cNvPicPr>
          <p:nvPr/>
        </p:nvPicPr>
        <p:blipFill>
          <a:blip r:embed="rId2"/>
          <a:stretch>
            <a:fillRect/>
          </a:stretch>
        </p:blipFill>
        <p:spPr>
          <a:xfrm>
            <a:off x="1720719" y="2225600"/>
            <a:ext cx="8277225" cy="4095750"/>
          </a:xfrm>
          <a:prstGeom prst="rect">
            <a:avLst/>
          </a:prstGeom>
        </p:spPr>
      </p:pic>
    </p:spTree>
    <p:extLst>
      <p:ext uri="{BB962C8B-B14F-4D97-AF65-F5344CB8AC3E}">
        <p14:creationId xmlns:p14="http://schemas.microsoft.com/office/powerpoint/2010/main" val="1497616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474004" y="668437"/>
            <a:ext cx="10626627" cy="830997"/>
          </a:xfrm>
          <a:prstGeom prst="rect">
            <a:avLst/>
          </a:prstGeom>
          <a:noFill/>
        </p:spPr>
        <p:txBody>
          <a:bodyPr wrap="none" rtlCol="0">
            <a:spAutoFit/>
          </a:bodyPr>
          <a:lstStyle/>
          <a:p>
            <a:r>
              <a:rPr lang="sl-SI" sz="4800" dirty="0" err="1">
                <a:solidFill>
                  <a:schemeClr val="tx2"/>
                </a:solidFill>
                <a:latin typeface="Gill Sans MT" panose="020B0502020104020203" pitchFamily="34" charset="-18"/>
              </a:rPr>
              <a:t>C</a:t>
            </a:r>
            <a:r>
              <a:rPr lang="sl-SI" sz="4800" dirty="0" err="1" smtClean="0">
                <a:solidFill>
                  <a:schemeClr val="tx2"/>
                </a:solidFill>
                <a:latin typeface="Gill Sans MT" panose="020B0502020104020203" pitchFamily="34" charset="-18"/>
              </a:rPr>
              <a:t>omplementary</a:t>
            </a:r>
            <a:r>
              <a:rPr lang="sl-SI" sz="4800" dirty="0" smtClean="0">
                <a:solidFill>
                  <a:schemeClr val="tx2"/>
                </a:solidFill>
                <a:latin typeface="Gill Sans MT" panose="020B0502020104020203" pitchFamily="34" charset="-18"/>
              </a:rPr>
              <a:t> </a:t>
            </a:r>
            <a:r>
              <a:rPr lang="sl-SI" sz="4800" dirty="0" err="1" smtClean="0">
                <a:solidFill>
                  <a:schemeClr val="tx2"/>
                </a:solidFill>
                <a:latin typeface="Gill Sans MT" panose="020B0502020104020203" pitchFamily="34" charset="-18"/>
              </a:rPr>
              <a:t>scutoid</a:t>
            </a:r>
            <a:r>
              <a:rPr lang="sl-SI" sz="4800" dirty="0" smtClean="0">
                <a:solidFill>
                  <a:schemeClr val="tx2"/>
                </a:solidFill>
                <a:latin typeface="Gill Sans MT" panose="020B0502020104020203" pitchFamily="34" charset="-18"/>
              </a:rPr>
              <a:t> 5-6: </a:t>
            </a:r>
            <a:r>
              <a:rPr lang="sl-SI" sz="4800" dirty="0" err="1" smtClean="0">
                <a:solidFill>
                  <a:schemeClr val="tx2"/>
                </a:solidFill>
                <a:latin typeface="Gill Sans MT" panose="020B0502020104020203" pitchFamily="34" charset="-18"/>
              </a:rPr>
              <a:t>construction</a:t>
            </a:r>
            <a:endParaRPr lang="sl-SI" sz="4800" dirty="0">
              <a:solidFill>
                <a:schemeClr val="tx2"/>
              </a:solidFill>
              <a:latin typeface="Gill Sans MT" panose="020B0502020104020203" pitchFamily="34" charset="-18"/>
            </a:endParaRPr>
          </a:p>
        </p:txBody>
      </p:sp>
      <p:pic>
        <p:nvPicPr>
          <p:cNvPr id="4" name="Slika 3"/>
          <p:cNvPicPr/>
          <p:nvPr/>
        </p:nvPicPr>
        <p:blipFill>
          <a:blip r:embed="rId2">
            <a:extLst>
              <a:ext uri="{28A0092B-C50C-407E-A947-70E740481C1C}">
                <a14:useLocalDpi xmlns:a14="http://schemas.microsoft.com/office/drawing/2010/main" val="0"/>
              </a:ext>
            </a:extLst>
          </a:blip>
          <a:srcRect/>
          <a:stretch>
            <a:fillRect/>
          </a:stretch>
        </p:blipFill>
        <p:spPr bwMode="auto">
          <a:xfrm>
            <a:off x="1275018" y="1693119"/>
            <a:ext cx="4782991" cy="4642074"/>
          </a:xfrm>
          <a:prstGeom prst="rect">
            <a:avLst/>
          </a:prstGeom>
          <a:noFill/>
          <a:ln>
            <a:solidFill>
              <a:schemeClr val="tx1"/>
            </a:solidFill>
          </a:ln>
        </p:spPr>
      </p:pic>
      <p:pic>
        <p:nvPicPr>
          <p:cNvPr id="5" name="Slika 4"/>
          <p:cNvPicPr>
            <a:picLocks noChangeAspect="1"/>
          </p:cNvPicPr>
          <p:nvPr/>
        </p:nvPicPr>
        <p:blipFill>
          <a:blip r:embed="rId3"/>
          <a:stretch>
            <a:fillRect/>
          </a:stretch>
        </p:blipFill>
        <p:spPr>
          <a:xfrm>
            <a:off x="6347000" y="1693119"/>
            <a:ext cx="4557959" cy="4642074"/>
          </a:xfrm>
          <a:prstGeom prst="rect">
            <a:avLst/>
          </a:prstGeom>
        </p:spPr>
      </p:pic>
    </p:spTree>
    <p:extLst>
      <p:ext uri="{BB962C8B-B14F-4D97-AF65-F5344CB8AC3E}">
        <p14:creationId xmlns:p14="http://schemas.microsoft.com/office/powerpoint/2010/main" val="139502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p:nvPr/>
        </p:nvPicPr>
        <p:blipFill>
          <a:blip r:embed="rId2"/>
          <a:stretch>
            <a:fillRect/>
          </a:stretch>
        </p:blipFill>
        <p:spPr>
          <a:xfrm>
            <a:off x="5857682" y="1484334"/>
            <a:ext cx="5659395" cy="3607192"/>
          </a:xfrm>
          <a:prstGeom prst="rect">
            <a:avLst/>
          </a:prstGeom>
          <a:ln>
            <a:solidFill>
              <a:schemeClr val="tx1"/>
            </a:solidFill>
          </a:ln>
        </p:spPr>
      </p:pic>
      <p:pic>
        <p:nvPicPr>
          <p:cNvPr id="3" name="Slika 2"/>
          <p:cNvPicPr>
            <a:picLocks noChangeAspect="1"/>
          </p:cNvPicPr>
          <p:nvPr/>
        </p:nvPicPr>
        <p:blipFill>
          <a:blip r:embed="rId3"/>
          <a:stretch>
            <a:fillRect/>
          </a:stretch>
        </p:blipFill>
        <p:spPr>
          <a:xfrm>
            <a:off x="300827" y="575966"/>
            <a:ext cx="5273263" cy="4515560"/>
          </a:xfrm>
          <a:prstGeom prst="rect">
            <a:avLst/>
          </a:prstGeom>
        </p:spPr>
      </p:pic>
      <p:sp>
        <p:nvSpPr>
          <p:cNvPr id="5" name="PoljeZBesedilom 4"/>
          <p:cNvSpPr txBox="1"/>
          <p:nvPr/>
        </p:nvSpPr>
        <p:spPr>
          <a:xfrm>
            <a:off x="3747949" y="414169"/>
            <a:ext cx="7916783" cy="461665"/>
          </a:xfrm>
          <a:prstGeom prst="rect">
            <a:avLst/>
          </a:prstGeom>
          <a:noFill/>
        </p:spPr>
        <p:txBody>
          <a:bodyPr wrap="none" rtlCol="0">
            <a:spAutoFit/>
          </a:bodyPr>
          <a:lstStyle/>
          <a:p>
            <a:pPr algn="ctr"/>
            <a:r>
              <a:rPr lang="sl-SI" sz="2400" dirty="0" err="1" smtClean="0">
                <a:solidFill>
                  <a:schemeClr val="tx2"/>
                </a:solidFill>
                <a:latin typeface="Gill Sans MT" panose="020B0502020104020203" pitchFamily="34" charset="-18"/>
              </a:rPr>
              <a:t>Complementary</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scutoid</a:t>
            </a:r>
            <a:r>
              <a:rPr lang="sl-SI" sz="2400" dirty="0" smtClean="0">
                <a:solidFill>
                  <a:schemeClr val="tx2"/>
                </a:solidFill>
                <a:latin typeface="Gill Sans MT" panose="020B0502020104020203" pitchFamily="34" charset="-18"/>
              </a:rPr>
              <a:t> 5-6: </a:t>
            </a:r>
            <a:r>
              <a:rPr lang="sl-SI" sz="2400" dirty="0" err="1" smtClean="0">
                <a:solidFill>
                  <a:schemeClr val="tx2"/>
                </a:solidFill>
                <a:latin typeface="Gill Sans MT" panose="020B0502020104020203" pitchFamily="34" charset="-18"/>
              </a:rPr>
              <a:t>the</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lenght</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of</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the</a:t>
            </a:r>
            <a:r>
              <a:rPr lang="sl-SI" sz="2400" dirty="0" smtClean="0">
                <a:solidFill>
                  <a:schemeClr val="tx2"/>
                </a:solidFill>
                <a:latin typeface="Gill Sans MT" panose="020B0502020104020203" pitchFamily="34" charset="-18"/>
              </a:rPr>
              <a:t> leg </a:t>
            </a:r>
            <a:r>
              <a:rPr lang="sl-SI" sz="2400" dirty="0" err="1" smtClean="0">
                <a:solidFill>
                  <a:schemeClr val="tx2"/>
                </a:solidFill>
                <a:latin typeface="Gill Sans MT" panose="020B0502020104020203" pitchFamily="34" charset="-18"/>
              </a:rPr>
              <a:t>of</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scutellum</a:t>
            </a:r>
            <a:endParaRPr lang="sl-SI" sz="2400" dirty="0">
              <a:solidFill>
                <a:schemeClr val="tx2"/>
              </a:solidFill>
              <a:latin typeface="Gill Sans MT" panose="020B0502020104020203" pitchFamily="34" charset="-18"/>
            </a:endParaRPr>
          </a:p>
        </p:txBody>
      </p:sp>
      <mc:AlternateContent xmlns:mc="http://schemas.openxmlformats.org/markup-compatibility/2006" xmlns:a14="http://schemas.microsoft.com/office/drawing/2010/main">
        <mc:Choice Requires="a14">
          <p:sp>
            <p:nvSpPr>
              <p:cNvPr id="4" name="PoljeZBesedilom 3"/>
              <p:cNvSpPr txBox="1"/>
              <p:nvPr/>
            </p:nvSpPr>
            <p:spPr>
              <a:xfrm>
                <a:off x="598114" y="5325657"/>
                <a:ext cx="11224719" cy="1532343"/>
              </a:xfrm>
              <a:prstGeom prst="rect">
                <a:avLst/>
              </a:prstGeom>
              <a:noFill/>
            </p:spPr>
            <p:txBody>
              <a:bodyPr wrap="square" rtlCol="0">
                <a:spAutoFit/>
              </a:bodyPr>
              <a:lstStyle/>
              <a:p>
                <a:r>
                  <a:rPr lang="sl-SI" sz="2400" dirty="0" smtClean="0"/>
                  <a:t>We </a:t>
                </a:r>
                <a:r>
                  <a:rPr lang="sl-SI" sz="2400" dirty="0" err="1" smtClean="0"/>
                  <a:t>calculate</a:t>
                </a:r>
                <a:r>
                  <a:rPr lang="sl-SI" sz="2400" dirty="0" smtClean="0"/>
                  <a:t> </a:t>
                </a:r>
                <a:r>
                  <a:rPr lang="sl-SI" sz="2400" dirty="0" err="1" smtClean="0"/>
                  <a:t>the</a:t>
                </a:r>
                <a:r>
                  <a:rPr lang="sl-SI" sz="2400" dirty="0" smtClean="0"/>
                  <a:t> </a:t>
                </a:r>
                <a:r>
                  <a:rPr lang="sl-SI" sz="2400" dirty="0" err="1" smtClean="0"/>
                  <a:t>angle</a:t>
                </a:r>
                <a:r>
                  <a:rPr lang="sl-SI" sz="2400" dirty="0" smtClean="0"/>
                  <a:t> </a:t>
                </a:r>
                <a14:m>
                  <m:oMath xmlns:m="http://schemas.openxmlformats.org/officeDocument/2006/math">
                    <m:r>
                      <a:rPr lang="sl-SI" sz="2400" i="1" smtClean="0">
                        <a:latin typeface="Cambria Math" panose="02040503050406030204" pitchFamily="18" charset="0"/>
                        <a:ea typeface="Cambria Math" panose="02040503050406030204" pitchFamily="18" charset="0"/>
                      </a:rPr>
                      <m:t>𝜑</m:t>
                    </m:r>
                    <m:r>
                      <a:rPr lang="sl-SI" sz="2400">
                        <a:latin typeface="Cambria Math" panose="02040503050406030204" pitchFamily="18" charset="0"/>
                      </a:rPr>
                      <m:t>=</m:t>
                    </m:r>
                    <m:sSup>
                      <m:sSupPr>
                        <m:ctrlPr>
                          <a:rPr lang="sl-SI" sz="2400" i="1">
                            <a:latin typeface="Cambria Math" panose="02040503050406030204" pitchFamily="18" charset="0"/>
                          </a:rPr>
                        </m:ctrlPr>
                      </m:sSupPr>
                      <m:e>
                        <m:r>
                          <a:rPr lang="sl-SI" sz="2400">
                            <a:latin typeface="Cambria Math" panose="02040503050406030204" pitchFamily="18" charset="0"/>
                          </a:rPr>
                          <m:t>180</m:t>
                        </m:r>
                      </m:e>
                      <m:sup>
                        <m:r>
                          <a:rPr lang="sl-SI" sz="2400">
                            <a:latin typeface="Cambria Math" panose="02040503050406030204" pitchFamily="18" charset="0"/>
                          </a:rPr>
                          <m:t>0</m:t>
                        </m:r>
                      </m:sup>
                    </m:sSup>
                    <m:r>
                      <a:rPr lang="sl-SI" sz="2400">
                        <a:latin typeface="Cambria Math" panose="02040503050406030204" pitchFamily="18" charset="0"/>
                      </a:rPr>
                      <m:t>− </m:t>
                    </m:r>
                    <m:r>
                      <a:rPr lang="sl-SI" sz="2400" i="1">
                        <a:latin typeface="Cambria Math" panose="02040503050406030204" pitchFamily="18" charset="0"/>
                      </a:rPr>
                      <m:t>𝛼</m:t>
                    </m:r>
                    <m:r>
                      <a:rPr lang="sl-SI" sz="2400">
                        <a:latin typeface="Cambria Math" panose="02040503050406030204" pitchFamily="18" charset="0"/>
                      </a:rPr>
                      <m:t>−</m:t>
                    </m:r>
                    <m:f>
                      <m:fPr>
                        <m:ctrlPr>
                          <a:rPr lang="sl-SI" sz="2400" i="1">
                            <a:latin typeface="Cambria Math" panose="02040503050406030204" pitchFamily="18" charset="0"/>
                          </a:rPr>
                        </m:ctrlPr>
                      </m:fPr>
                      <m:num>
                        <m:r>
                          <a:rPr lang="sl-SI" sz="2400" i="1">
                            <a:latin typeface="Cambria Math" panose="02040503050406030204" pitchFamily="18" charset="0"/>
                          </a:rPr>
                          <m:t>𝛽</m:t>
                        </m:r>
                      </m:num>
                      <m:den>
                        <m:r>
                          <a:rPr lang="sl-SI" sz="2400">
                            <a:latin typeface="Cambria Math" panose="02040503050406030204" pitchFamily="18" charset="0"/>
                          </a:rPr>
                          <m:t>2</m:t>
                        </m:r>
                      </m:den>
                    </m:f>
                    <m:r>
                      <a:rPr lang="sl-SI" sz="2400" b="0" i="1" smtClean="0">
                        <a:latin typeface="Cambria Math" panose="02040503050406030204" pitchFamily="18" charset="0"/>
                        <a:ea typeface="Cambria Math" panose="02040503050406030204" pitchFamily="18" charset="0"/>
                      </a:rPr>
                      <m:t>=</m:t>
                    </m:r>
                    <m:sSup>
                      <m:sSupPr>
                        <m:ctrlPr>
                          <a:rPr lang="sl-SI" sz="2400" b="0" i="1" smtClean="0">
                            <a:latin typeface="Cambria Math" panose="02040503050406030204" pitchFamily="18" charset="0"/>
                            <a:ea typeface="Cambria Math" panose="02040503050406030204" pitchFamily="18" charset="0"/>
                          </a:rPr>
                        </m:ctrlPr>
                      </m:sSupPr>
                      <m:e>
                        <m:r>
                          <a:rPr lang="sl-SI" sz="2400" b="0" i="1" smtClean="0">
                            <a:latin typeface="Cambria Math" panose="02040503050406030204" pitchFamily="18" charset="0"/>
                            <a:ea typeface="Cambria Math" panose="02040503050406030204" pitchFamily="18" charset="0"/>
                          </a:rPr>
                          <m:t>6</m:t>
                        </m:r>
                      </m:e>
                      <m:sup>
                        <m:r>
                          <a:rPr lang="sl-SI" sz="2400" b="0" i="1" smtClean="0">
                            <a:latin typeface="Cambria Math" panose="02040503050406030204" pitchFamily="18" charset="0"/>
                            <a:ea typeface="Cambria Math" panose="02040503050406030204" pitchFamily="18" charset="0"/>
                          </a:rPr>
                          <m:t>0</m:t>
                        </m:r>
                      </m:sup>
                    </m:sSup>
                    <m:r>
                      <a:rPr lang="sl-SI" sz="2400" b="0" i="1" smtClean="0">
                        <a:latin typeface="Cambria Math" panose="02040503050406030204" pitchFamily="18" charset="0"/>
                        <a:ea typeface="Cambria Math" panose="02040503050406030204" pitchFamily="18" charset="0"/>
                      </a:rPr>
                      <m:t>, </m:t>
                    </m:r>
                  </m:oMath>
                </a14:m>
                <a:r>
                  <a:rPr lang="sl-SI" sz="2400" dirty="0" smtClean="0"/>
                  <a:t>l</a:t>
                </a:r>
                <a14:m>
                  <m:oMath xmlns:m="http://schemas.openxmlformats.org/officeDocument/2006/math">
                    <m:r>
                      <m:rPr>
                        <m:sty m:val="p"/>
                      </m:rPr>
                      <a:rPr lang="sl-SI" sz="2400" b="0" i="0" smtClean="0">
                        <a:latin typeface="Cambria Math" panose="02040503050406030204" pitchFamily="18" charset="0"/>
                      </a:rPr>
                      <m:t>enght</m:t>
                    </m:r>
                    <m:r>
                      <a:rPr lang="sl-SI" sz="2400" b="0" i="0" smtClean="0">
                        <a:latin typeface="Cambria Math" panose="02040503050406030204" pitchFamily="18" charset="0"/>
                      </a:rPr>
                      <m:t> </m:t>
                    </m:r>
                    <m:r>
                      <m:rPr>
                        <m:sty m:val="p"/>
                      </m:rPr>
                      <a:rPr lang="sl-SI" sz="2400" b="0" i="0" smtClean="0">
                        <a:latin typeface="Cambria Math" panose="02040503050406030204" pitchFamily="18" charset="0"/>
                      </a:rPr>
                      <m:t>of</m:t>
                    </m:r>
                    <m:r>
                      <a:rPr lang="sl-SI" sz="2400" b="0" i="0" smtClean="0">
                        <a:latin typeface="Cambria Math" panose="02040503050406030204" pitchFamily="18" charset="0"/>
                      </a:rPr>
                      <m:t> </m:t>
                    </m:r>
                    <m:r>
                      <a:rPr lang="sl-SI" sz="2400" i="1">
                        <a:latin typeface="Cambria Math" panose="02040503050406030204" pitchFamily="18" charset="0"/>
                      </a:rPr>
                      <m:t>𝑡</m:t>
                    </m:r>
                    <m:r>
                      <a:rPr lang="sl-SI" sz="2400">
                        <a:latin typeface="Cambria Math" panose="02040503050406030204" pitchFamily="18" charset="0"/>
                      </a:rPr>
                      <m:t>=</m:t>
                    </m:r>
                    <m:f>
                      <m:fPr>
                        <m:ctrlPr>
                          <a:rPr lang="sl-SI" sz="2400" i="1">
                            <a:latin typeface="Cambria Math" panose="02040503050406030204" pitchFamily="18" charset="0"/>
                          </a:rPr>
                        </m:ctrlPr>
                      </m:fPr>
                      <m:num>
                        <m:r>
                          <a:rPr lang="sl-SI" sz="2400" i="1">
                            <a:latin typeface="Cambria Math" panose="02040503050406030204" pitchFamily="18" charset="0"/>
                          </a:rPr>
                          <m:t>𝑎</m:t>
                        </m:r>
                      </m:num>
                      <m:den>
                        <m:r>
                          <a:rPr lang="sl-SI" sz="2400">
                            <a:latin typeface="Cambria Math" panose="02040503050406030204" pitchFamily="18" charset="0"/>
                          </a:rPr>
                          <m:t>2∙</m:t>
                        </m:r>
                        <m:func>
                          <m:funcPr>
                            <m:ctrlPr>
                              <a:rPr lang="sl-SI" sz="2400" i="1">
                                <a:latin typeface="Cambria Math" panose="02040503050406030204" pitchFamily="18" charset="0"/>
                              </a:rPr>
                            </m:ctrlPr>
                          </m:funcPr>
                          <m:fName>
                            <m:r>
                              <m:rPr>
                                <m:sty m:val="p"/>
                              </m:rPr>
                              <a:rPr lang="sl-SI" sz="2400">
                                <a:latin typeface="Cambria Math" panose="02040503050406030204" pitchFamily="18" charset="0"/>
                              </a:rPr>
                              <m:t>cos</m:t>
                            </m:r>
                          </m:fName>
                          <m:e>
                            <m:r>
                              <a:rPr lang="sl-SI" sz="2400" i="1">
                                <a:latin typeface="Cambria Math" panose="02040503050406030204" pitchFamily="18" charset="0"/>
                              </a:rPr>
                              <m:t>𝜑</m:t>
                            </m:r>
                          </m:e>
                        </m:func>
                      </m:den>
                    </m:f>
                  </m:oMath>
                </a14:m>
                <a:r>
                  <a:rPr lang="sl-SI" sz="2400" dirty="0" smtClean="0"/>
                  <a:t>  </a:t>
                </a:r>
                <a14:m>
                  <m:oMath xmlns:m="http://schemas.openxmlformats.org/officeDocument/2006/math">
                    <m:d>
                      <m:dPr>
                        <m:ctrlPr>
                          <a:rPr lang="sl-SI" sz="2400" b="0" i="1" smtClean="0">
                            <a:latin typeface="Cambria Math" panose="02040503050406030204" pitchFamily="18" charset="0"/>
                          </a:rPr>
                        </m:ctrlPr>
                      </m:dPr>
                      <m:e>
                        <m:r>
                          <a:rPr lang="sl-SI" sz="2400" b="0" i="1" smtClean="0">
                            <a:latin typeface="Cambria Math" panose="02040503050406030204" pitchFamily="18" charset="0"/>
                          </a:rPr>
                          <m:t>𝐴</m:t>
                        </m:r>
                        <m:sSup>
                          <m:sSupPr>
                            <m:ctrlPr>
                              <a:rPr lang="sl-SI" sz="2400" b="0" i="1" smtClean="0">
                                <a:latin typeface="Cambria Math" panose="02040503050406030204" pitchFamily="18" charset="0"/>
                              </a:rPr>
                            </m:ctrlPr>
                          </m:sSupPr>
                          <m:e>
                            <m:r>
                              <a:rPr lang="sl-SI" sz="2400" b="0" i="1" smtClean="0">
                                <a:latin typeface="Cambria Math" panose="02040503050406030204" pitchFamily="18" charset="0"/>
                              </a:rPr>
                              <m:t>𝑌</m:t>
                            </m:r>
                          </m:e>
                          <m:sup>
                            <m:r>
                              <a:rPr lang="sl-SI" sz="2400" b="0" i="1" smtClean="0">
                                <a:latin typeface="Cambria Math" panose="02040503050406030204" pitchFamily="18" charset="0"/>
                              </a:rPr>
                              <m:t>′</m:t>
                            </m:r>
                          </m:sup>
                        </m:sSup>
                        <m:r>
                          <a:rPr lang="sl-SI" sz="2400" b="0" i="1" smtClean="0">
                            <a:latin typeface="Cambria Math" panose="02040503050406030204" pitchFamily="18" charset="0"/>
                          </a:rPr>
                          <m:t>𝐿</m:t>
                        </m:r>
                      </m:e>
                    </m:d>
                    <m:r>
                      <a:rPr lang="sl-SI" sz="2400" b="0" i="0" smtClean="0">
                        <a:latin typeface="Cambria Math" panose="02040503050406030204" pitchFamily="18" charset="0"/>
                      </a:rPr>
                      <m:t>, </m:t>
                    </m:r>
                    <m:r>
                      <m:rPr>
                        <m:sty m:val="p"/>
                      </m:rPr>
                      <a:rPr lang="sl-SI" sz="2400" b="0" i="0" smtClean="0">
                        <a:latin typeface="Cambria Math" panose="02040503050406030204" pitchFamily="18" charset="0"/>
                      </a:rPr>
                      <m:t>and</m:t>
                    </m:r>
                    <m:r>
                      <a:rPr lang="sl-SI" sz="2400" b="0" i="0" smtClean="0">
                        <a:latin typeface="Cambria Math" panose="02040503050406030204" pitchFamily="18" charset="0"/>
                      </a:rPr>
                      <m:t> </m:t>
                    </m:r>
                    <m:r>
                      <m:rPr>
                        <m:sty m:val="p"/>
                      </m:rPr>
                      <a:rPr lang="sl-SI" sz="2400" b="0" i="0" smtClean="0">
                        <a:latin typeface="Cambria Math" panose="02040503050406030204" pitchFamily="18" charset="0"/>
                      </a:rPr>
                      <m:t>in</m:t>
                    </m:r>
                    <m:r>
                      <a:rPr lang="sl-SI" sz="2400" b="0" i="0" smtClean="0">
                        <a:latin typeface="Cambria Math" panose="02040503050406030204" pitchFamily="18" charset="0"/>
                      </a:rPr>
                      <m:t> </m:t>
                    </m:r>
                    <m:r>
                      <m:rPr>
                        <m:sty m:val="p"/>
                      </m:rPr>
                      <a:rPr lang="sl-SI" sz="2400" b="0" i="0" smtClean="0">
                        <a:latin typeface="Cambria Math" panose="02040503050406030204" pitchFamily="18" charset="0"/>
                      </a:rPr>
                      <m:t>the</m:t>
                    </m:r>
                    <m:r>
                      <a:rPr lang="sl-SI" sz="2400" b="0" i="0" smtClean="0">
                        <a:latin typeface="Cambria Math" panose="02040503050406030204" pitchFamily="18" charset="0"/>
                      </a:rPr>
                      <m:t> </m:t>
                    </m:r>
                    <m:r>
                      <m:rPr>
                        <m:sty m:val="p"/>
                      </m:rPr>
                      <a:rPr lang="sl-SI" sz="2400" b="0" i="0" smtClean="0">
                        <a:latin typeface="Cambria Math" panose="02040503050406030204" pitchFamily="18" charset="0"/>
                      </a:rPr>
                      <m:t>triangle</m:t>
                    </m:r>
                  </m:oMath>
                </a14:m>
                <a:r>
                  <a:rPr lang="sl-SI" sz="2400" dirty="0" smtClean="0"/>
                  <a:t> </a:t>
                </a:r>
                <a14:m>
                  <m:oMath xmlns:m="http://schemas.openxmlformats.org/officeDocument/2006/math">
                    <m:r>
                      <a:rPr lang="sl-SI" sz="2400" b="0" i="1" smtClean="0">
                        <a:latin typeface="Cambria Math" panose="02040503050406030204" pitchFamily="18" charset="0"/>
                      </a:rPr>
                      <m:t>𝐴</m:t>
                    </m:r>
                    <m:sSup>
                      <m:sSupPr>
                        <m:ctrlPr>
                          <a:rPr lang="sl-SI" sz="2400" b="0" i="1" smtClean="0">
                            <a:latin typeface="Cambria Math" panose="02040503050406030204" pitchFamily="18" charset="0"/>
                          </a:rPr>
                        </m:ctrlPr>
                      </m:sSupPr>
                      <m:e>
                        <m:r>
                          <a:rPr lang="sl-SI" sz="2400" b="0" i="1" smtClean="0">
                            <a:latin typeface="Cambria Math" panose="02040503050406030204" pitchFamily="18" charset="0"/>
                          </a:rPr>
                          <m:t>𝑌</m:t>
                        </m:r>
                      </m:e>
                      <m:sup>
                        <m:r>
                          <a:rPr lang="sl-SI" sz="2400" b="0" i="1" smtClean="0">
                            <a:latin typeface="Cambria Math" panose="02040503050406030204" pitchFamily="18" charset="0"/>
                          </a:rPr>
                          <m:t>′</m:t>
                        </m:r>
                      </m:sup>
                    </m:sSup>
                    <m:r>
                      <a:rPr lang="sl-SI" sz="2400" b="0" i="1" smtClean="0">
                        <a:latin typeface="Cambria Math" panose="02040503050406030204" pitchFamily="18" charset="0"/>
                      </a:rPr>
                      <m:t>𝑌</m:t>
                    </m:r>
                  </m:oMath>
                </a14:m>
                <a:r>
                  <a:rPr lang="sl-SI" sz="2400" dirty="0" smtClean="0"/>
                  <a:t> </a:t>
                </a:r>
                <a:r>
                  <a:rPr lang="sl-SI" sz="2400" dirty="0" err="1" smtClean="0"/>
                  <a:t>use</a:t>
                </a:r>
                <a:r>
                  <a:rPr lang="sl-SI" sz="2400" dirty="0" smtClean="0"/>
                  <a:t> </a:t>
                </a:r>
                <a:r>
                  <a:rPr lang="sl-SI" sz="2400" dirty="0" err="1" smtClean="0"/>
                  <a:t>the</a:t>
                </a:r>
                <a:r>
                  <a:rPr lang="sl-SI" sz="2400" dirty="0" smtClean="0"/>
                  <a:t> </a:t>
                </a:r>
                <a:r>
                  <a:rPr lang="sl-SI" sz="2400" dirty="0" err="1" smtClean="0"/>
                  <a:t>Pythagorean</a:t>
                </a:r>
                <a:r>
                  <a:rPr lang="sl-SI" sz="2400" dirty="0" smtClean="0"/>
                  <a:t> </a:t>
                </a:r>
                <a:r>
                  <a:rPr lang="sl-SI" sz="2400" dirty="0" err="1" smtClean="0"/>
                  <a:t>theorem</a:t>
                </a:r>
                <a:r>
                  <a:rPr lang="sl-SI" sz="2400" dirty="0" smtClean="0"/>
                  <a:t>:  </a:t>
                </a:r>
                <a14:m>
                  <m:oMath xmlns:m="http://schemas.openxmlformats.org/officeDocument/2006/math">
                    <m:r>
                      <a:rPr lang="sl-SI" sz="2400" b="0" i="1" smtClean="0">
                        <a:latin typeface="Cambria Math" panose="02040503050406030204" pitchFamily="18" charset="0"/>
                      </a:rPr>
                      <m:t>𝐴𝑌</m:t>
                    </m:r>
                    <m:r>
                      <a:rPr lang="sl-SI" sz="2400" b="0" i="1" smtClean="0">
                        <a:latin typeface="Cambria Math" panose="02040503050406030204" pitchFamily="18" charset="0"/>
                      </a:rPr>
                      <m:t>=</m:t>
                    </m:r>
                    <m:r>
                      <a:rPr lang="sl-SI" sz="2400" b="0" i="1" smtClean="0">
                        <a:latin typeface="Cambria Math" panose="02040503050406030204" pitchFamily="18" charset="0"/>
                      </a:rPr>
                      <m:t>𝑥</m:t>
                    </m:r>
                    <m:r>
                      <a:rPr lang="sl-SI" sz="2400" b="0" i="1" smtClean="0">
                        <a:latin typeface="Cambria Math" panose="02040503050406030204" pitchFamily="18" charset="0"/>
                      </a:rPr>
                      <m:t>, </m:t>
                    </m:r>
                    <m:r>
                      <a:rPr lang="sl-SI" sz="2400" b="0" i="1" smtClean="0">
                        <a:latin typeface="Cambria Math" panose="02040503050406030204" pitchFamily="18" charset="0"/>
                      </a:rPr>
                      <m:t>𝐴</m:t>
                    </m:r>
                    <m:sSup>
                      <m:sSupPr>
                        <m:ctrlPr>
                          <a:rPr lang="sl-SI" sz="2400" b="0" i="1" smtClean="0">
                            <a:latin typeface="Cambria Math" panose="02040503050406030204" pitchFamily="18" charset="0"/>
                          </a:rPr>
                        </m:ctrlPr>
                      </m:sSupPr>
                      <m:e>
                        <m:r>
                          <a:rPr lang="sl-SI" sz="2400" b="0" i="1" smtClean="0">
                            <a:latin typeface="Cambria Math" panose="02040503050406030204" pitchFamily="18" charset="0"/>
                          </a:rPr>
                          <m:t>𝑌</m:t>
                        </m:r>
                      </m:e>
                      <m:sup>
                        <m:r>
                          <a:rPr lang="sl-SI" sz="2400" b="0" i="1" smtClean="0">
                            <a:latin typeface="Cambria Math" panose="02040503050406030204" pitchFamily="18" charset="0"/>
                          </a:rPr>
                          <m:t>′</m:t>
                        </m:r>
                      </m:sup>
                    </m:sSup>
                    <m:r>
                      <a:rPr lang="sl-SI" sz="2400" b="0" i="1" smtClean="0">
                        <a:latin typeface="Cambria Math" panose="02040503050406030204" pitchFamily="18" charset="0"/>
                      </a:rPr>
                      <m:t>=</m:t>
                    </m:r>
                    <m:r>
                      <a:rPr lang="sl-SI" sz="2400" b="0" i="1" smtClean="0">
                        <a:latin typeface="Cambria Math" panose="02040503050406030204" pitchFamily="18" charset="0"/>
                      </a:rPr>
                      <m:t>𝑡</m:t>
                    </m:r>
                    <m:r>
                      <a:rPr lang="sl-SI" sz="2400" b="0" i="1" smtClean="0">
                        <a:latin typeface="Cambria Math" panose="02040503050406030204" pitchFamily="18" charset="0"/>
                      </a:rPr>
                      <m:t>, </m:t>
                    </m:r>
                    <m:sSup>
                      <m:sSupPr>
                        <m:ctrlPr>
                          <a:rPr lang="sl-SI" sz="2400" b="0" i="1" smtClean="0">
                            <a:latin typeface="Cambria Math" panose="02040503050406030204" pitchFamily="18" charset="0"/>
                          </a:rPr>
                        </m:ctrlPr>
                      </m:sSupPr>
                      <m:e>
                        <m:r>
                          <a:rPr lang="sl-SI" sz="2400" b="0" i="1" smtClean="0">
                            <a:latin typeface="Cambria Math" panose="02040503050406030204" pitchFamily="18" charset="0"/>
                          </a:rPr>
                          <m:t>𝑌</m:t>
                        </m:r>
                      </m:e>
                      <m:sup>
                        <m:r>
                          <a:rPr lang="sl-SI" sz="2400" b="0" i="1" smtClean="0">
                            <a:latin typeface="Cambria Math" panose="02040503050406030204" pitchFamily="18" charset="0"/>
                          </a:rPr>
                          <m:t>′</m:t>
                        </m:r>
                      </m:sup>
                    </m:sSup>
                    <m:r>
                      <a:rPr lang="sl-SI" sz="2400" b="0" i="1" smtClean="0">
                        <a:latin typeface="Cambria Math" panose="02040503050406030204" pitchFamily="18" charset="0"/>
                      </a:rPr>
                      <m:t>𝑌</m:t>
                    </m:r>
                    <m:r>
                      <a:rPr lang="sl-SI" sz="2400" b="0" i="1" smtClean="0">
                        <a:latin typeface="Cambria Math" panose="02040503050406030204" pitchFamily="18" charset="0"/>
                      </a:rPr>
                      <m:t>=</m:t>
                    </m:r>
                    <m:f>
                      <m:fPr>
                        <m:ctrlPr>
                          <a:rPr lang="sl-SI" sz="2400" b="0" i="1" smtClean="0">
                            <a:latin typeface="Cambria Math" panose="02040503050406030204" pitchFamily="18" charset="0"/>
                          </a:rPr>
                        </m:ctrlPr>
                      </m:fPr>
                      <m:num>
                        <m:r>
                          <a:rPr lang="sl-SI" sz="2400" b="0" i="1" smtClean="0">
                            <a:latin typeface="Cambria Math" panose="02040503050406030204" pitchFamily="18" charset="0"/>
                          </a:rPr>
                          <m:t>h</m:t>
                        </m:r>
                      </m:num>
                      <m:den>
                        <m:r>
                          <a:rPr lang="sl-SI" sz="2400" b="0" i="1" smtClean="0">
                            <a:latin typeface="Cambria Math" panose="02040503050406030204" pitchFamily="18" charset="0"/>
                          </a:rPr>
                          <m:t>2</m:t>
                        </m:r>
                      </m:den>
                    </m:f>
                  </m:oMath>
                </a14:m>
                <a:endParaRPr lang="sl-SI" sz="2400" dirty="0"/>
              </a:p>
            </p:txBody>
          </p:sp>
        </mc:Choice>
        <mc:Fallback xmlns="">
          <p:sp>
            <p:nvSpPr>
              <p:cNvPr id="4" name="PoljeZBesedilom 3"/>
              <p:cNvSpPr txBox="1">
                <a:spLocks noRot="1" noChangeAspect="1" noMove="1" noResize="1" noEditPoints="1" noAdjustHandles="1" noChangeArrowheads="1" noChangeShapeType="1" noTextEdit="1"/>
              </p:cNvSpPr>
              <p:nvPr/>
            </p:nvSpPr>
            <p:spPr>
              <a:xfrm>
                <a:off x="598114" y="5325657"/>
                <a:ext cx="11224719" cy="1532343"/>
              </a:xfrm>
              <a:prstGeom prst="rect">
                <a:avLst/>
              </a:prstGeom>
              <a:blipFill>
                <a:blip r:embed="rId4"/>
                <a:stretch>
                  <a:fillRect l="-815"/>
                </a:stretch>
              </a:blipFill>
            </p:spPr>
            <p:txBody>
              <a:bodyPr/>
              <a:lstStyle/>
              <a:p>
                <a:r>
                  <a:rPr lang="sl-SI">
                    <a:noFill/>
                  </a:rPr>
                  <a:t> </a:t>
                </a:r>
              </a:p>
            </p:txBody>
          </p:sp>
        </mc:Fallback>
      </mc:AlternateContent>
    </p:spTree>
    <p:extLst>
      <p:ext uri="{BB962C8B-B14F-4D97-AF65-F5344CB8AC3E}">
        <p14:creationId xmlns:p14="http://schemas.microsoft.com/office/powerpoint/2010/main" val="11569610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1723447" y="301123"/>
            <a:ext cx="7916783" cy="461665"/>
          </a:xfrm>
          <a:prstGeom prst="rect">
            <a:avLst/>
          </a:prstGeom>
          <a:noFill/>
        </p:spPr>
        <p:txBody>
          <a:bodyPr wrap="none" rtlCol="0">
            <a:spAutoFit/>
          </a:bodyPr>
          <a:lstStyle/>
          <a:p>
            <a:r>
              <a:rPr lang="sl-SI" sz="2400" dirty="0" err="1" smtClean="0">
                <a:solidFill>
                  <a:schemeClr val="tx2"/>
                </a:solidFill>
                <a:latin typeface="Gill Sans MT" panose="020B0502020104020203" pitchFamily="34" charset="-18"/>
              </a:rPr>
              <a:t>Complementary</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scutoid</a:t>
            </a:r>
            <a:r>
              <a:rPr lang="sl-SI" sz="2400" dirty="0" smtClean="0">
                <a:solidFill>
                  <a:schemeClr val="tx2"/>
                </a:solidFill>
                <a:latin typeface="Gill Sans MT" panose="020B0502020104020203" pitchFamily="34" charset="-18"/>
              </a:rPr>
              <a:t> 5-6: </a:t>
            </a:r>
            <a:r>
              <a:rPr lang="sl-SI" sz="2400" dirty="0" err="1" smtClean="0">
                <a:solidFill>
                  <a:schemeClr val="tx2"/>
                </a:solidFill>
                <a:latin typeface="Gill Sans MT" panose="020B0502020104020203" pitchFamily="34" charset="-18"/>
              </a:rPr>
              <a:t>the</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lenght</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of</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the</a:t>
            </a:r>
            <a:r>
              <a:rPr lang="sl-SI" sz="2400" dirty="0" smtClean="0">
                <a:solidFill>
                  <a:schemeClr val="tx2"/>
                </a:solidFill>
                <a:latin typeface="Gill Sans MT" panose="020B0502020104020203" pitchFamily="34" charset="-18"/>
              </a:rPr>
              <a:t> leg </a:t>
            </a:r>
            <a:r>
              <a:rPr lang="sl-SI" sz="2400" dirty="0" err="1" smtClean="0">
                <a:solidFill>
                  <a:schemeClr val="tx2"/>
                </a:solidFill>
                <a:latin typeface="Gill Sans MT" panose="020B0502020104020203" pitchFamily="34" charset="-18"/>
              </a:rPr>
              <a:t>of</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scutellum</a:t>
            </a:r>
            <a:endParaRPr lang="sl-SI" sz="2400" dirty="0">
              <a:solidFill>
                <a:schemeClr val="tx2"/>
              </a:solidFill>
              <a:latin typeface="Gill Sans MT" panose="020B0502020104020203" pitchFamily="34" charset="-18"/>
            </a:endParaRPr>
          </a:p>
        </p:txBody>
      </p:sp>
      <p:pic>
        <p:nvPicPr>
          <p:cNvPr id="4" name="Slika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892" y="1243913"/>
            <a:ext cx="4852086" cy="4910223"/>
          </a:xfrm>
          <a:prstGeom prst="rect">
            <a:avLst/>
          </a:prstGeom>
          <a:noFill/>
          <a:ln>
            <a:solidFill>
              <a:schemeClr val="tx1"/>
            </a:solidFill>
          </a:ln>
        </p:spPr>
      </p:pic>
      <mc:AlternateContent xmlns:mc="http://schemas.openxmlformats.org/markup-compatibility/2006" xmlns:a14="http://schemas.microsoft.com/office/drawing/2010/main">
        <mc:Choice Requires="a14">
          <p:sp>
            <p:nvSpPr>
              <p:cNvPr id="5" name="Pravokotnik 4"/>
              <p:cNvSpPr/>
              <p:nvPr/>
            </p:nvSpPr>
            <p:spPr>
              <a:xfrm>
                <a:off x="5888086" y="3346431"/>
                <a:ext cx="5752087" cy="18882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sl-SI" sz="2800" i="1" smtClean="0">
                          <a:latin typeface="Cambria Math" panose="02040503050406030204" pitchFamily="18" charset="0"/>
                        </a:rPr>
                        <m:t>𝑡</m:t>
                      </m:r>
                      <m:r>
                        <a:rPr lang="sl-SI" sz="2800" b="0" i="1" smtClean="0">
                          <a:latin typeface="Cambria Math" panose="02040503050406030204" pitchFamily="18" charset="0"/>
                        </a:rPr>
                        <m:t>h𝑒</m:t>
                      </m:r>
                      <m:r>
                        <a:rPr lang="sl-SI" sz="2800" b="0" i="1" smtClean="0">
                          <a:latin typeface="Cambria Math" panose="02040503050406030204" pitchFamily="18" charset="0"/>
                        </a:rPr>
                        <m:t> </m:t>
                      </m:r>
                      <m:r>
                        <a:rPr lang="sl-SI" sz="2800" b="0" i="1" smtClean="0">
                          <a:latin typeface="Cambria Math" panose="02040503050406030204" pitchFamily="18" charset="0"/>
                        </a:rPr>
                        <m:t>𝑙𝑒𝑔</m:t>
                      </m:r>
                      <m:r>
                        <a:rPr lang="sl-SI" sz="2800" b="0" i="1" smtClean="0">
                          <a:latin typeface="Cambria Math" panose="02040503050406030204" pitchFamily="18" charset="0"/>
                        </a:rPr>
                        <m:t> </m:t>
                      </m:r>
                      <m:r>
                        <a:rPr lang="sl-SI" sz="2800" b="0" i="1" smtClean="0">
                          <a:latin typeface="Cambria Math" panose="02040503050406030204" pitchFamily="18" charset="0"/>
                        </a:rPr>
                        <m:t>𝑜𝑓</m:t>
                      </m:r>
                      <m:r>
                        <a:rPr lang="sl-SI" sz="2800" b="0" i="1" smtClean="0">
                          <a:latin typeface="Cambria Math" panose="02040503050406030204" pitchFamily="18" charset="0"/>
                        </a:rPr>
                        <m:t> </m:t>
                      </m:r>
                      <m:r>
                        <a:rPr lang="sl-SI" sz="2800" b="0" i="1" smtClean="0">
                          <a:latin typeface="Cambria Math" panose="02040503050406030204" pitchFamily="18" charset="0"/>
                        </a:rPr>
                        <m:t>𝑠𝑐𝑢𝑡𝑒𝑙𝑙𝑢𝑚</m:t>
                      </m:r>
                      <m:r>
                        <a:rPr lang="sl-SI" sz="2800" b="0" i="0" smtClean="0">
                          <a:latin typeface="Cambria Math" panose="02040503050406030204" pitchFamily="18" charset="0"/>
                        </a:rPr>
                        <m:t>= </m:t>
                      </m:r>
                      <m:r>
                        <a:rPr lang="sl-SI" sz="2800" b="0" i="1" smtClean="0">
                          <a:latin typeface="Cambria Math" panose="02040503050406030204" pitchFamily="18" charset="0"/>
                        </a:rPr>
                        <m:t>𝑥</m:t>
                      </m:r>
                      <m:r>
                        <a:rPr lang="sl-SI" sz="2800" b="0" i="0" smtClean="0">
                          <a:latin typeface="Cambria Math" panose="02040503050406030204" pitchFamily="18" charset="0"/>
                        </a:rPr>
                        <m:t>=</m:t>
                      </m:r>
                    </m:oMath>
                  </m:oMathPara>
                </a14:m>
                <a:endParaRPr lang="sl-SI" sz="2800" b="0" i="0" dirty="0" smtClean="0">
                  <a:latin typeface="Cambria Math" panose="02040503050406030204" pitchFamily="18" charset="0"/>
                </a:endParaRPr>
              </a:p>
              <a:p>
                <a:endParaRPr lang="sl-SI" sz="2800" b="0" i="0"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sl-SI" sz="2800" b="0" i="0" smtClean="0">
                          <a:latin typeface="Cambria Math" panose="02040503050406030204" pitchFamily="18" charset="0"/>
                        </a:rPr>
                        <m:t>=</m:t>
                      </m:r>
                      <m:f>
                        <m:fPr>
                          <m:ctrlPr>
                            <a:rPr lang="sl-SI" sz="2800" i="1">
                              <a:latin typeface="Cambria Math" panose="02040503050406030204" pitchFamily="18" charset="0"/>
                            </a:rPr>
                          </m:ctrlPr>
                        </m:fPr>
                        <m:num>
                          <m:rad>
                            <m:radPr>
                              <m:degHide m:val="on"/>
                              <m:ctrlPr>
                                <a:rPr lang="sl-SI" sz="2800" i="1">
                                  <a:latin typeface="Cambria Math" panose="02040503050406030204" pitchFamily="18" charset="0"/>
                                </a:rPr>
                              </m:ctrlPr>
                            </m:radPr>
                            <m:deg/>
                            <m:e>
                              <m:r>
                                <a:rPr lang="sl-SI" sz="2800" i="0">
                                  <a:latin typeface="Cambria Math" panose="02040503050406030204" pitchFamily="18" charset="0"/>
                                </a:rPr>
                                <m:t>2</m:t>
                              </m:r>
                            </m:e>
                          </m:rad>
                          <m:r>
                            <a:rPr lang="sl-SI" sz="2800" i="0">
                              <a:latin typeface="Cambria Math" panose="02040503050406030204" pitchFamily="18" charset="0"/>
                            </a:rPr>
                            <m:t>∙</m:t>
                          </m:r>
                          <m:rad>
                            <m:radPr>
                              <m:degHide m:val="on"/>
                              <m:ctrlPr>
                                <a:rPr lang="sl-SI" sz="2800" i="1">
                                  <a:latin typeface="Cambria Math" panose="02040503050406030204" pitchFamily="18" charset="0"/>
                                </a:rPr>
                              </m:ctrlPr>
                            </m:radPr>
                            <m:deg/>
                            <m:e>
                              <m:sSup>
                                <m:sSupPr>
                                  <m:ctrlPr>
                                    <a:rPr lang="sl-SI" sz="2800" i="1">
                                      <a:latin typeface="Cambria Math" panose="02040503050406030204" pitchFamily="18" charset="0"/>
                                    </a:rPr>
                                  </m:ctrlPr>
                                </m:sSupPr>
                                <m:e>
                                  <m:r>
                                    <a:rPr lang="sl-SI" sz="2800" i="1">
                                      <a:latin typeface="Cambria Math" panose="02040503050406030204" pitchFamily="18" charset="0"/>
                                    </a:rPr>
                                    <m:t>h</m:t>
                                  </m:r>
                                </m:e>
                                <m:sup>
                                  <m:r>
                                    <a:rPr lang="sl-SI" sz="2800" i="0">
                                      <a:latin typeface="Cambria Math" panose="02040503050406030204" pitchFamily="18" charset="0"/>
                                    </a:rPr>
                                    <m:t>2</m:t>
                                  </m:r>
                                </m:sup>
                              </m:sSup>
                              <m:r>
                                <a:rPr lang="sl-SI" sz="2800" i="0">
                                  <a:latin typeface="Cambria Math" panose="02040503050406030204" pitchFamily="18" charset="0"/>
                                </a:rPr>
                                <m:t>∙</m:t>
                              </m:r>
                              <m:func>
                                <m:funcPr>
                                  <m:ctrlPr>
                                    <a:rPr lang="sl-SI" sz="2800" i="1">
                                      <a:latin typeface="Cambria Math" panose="02040503050406030204" pitchFamily="18" charset="0"/>
                                    </a:rPr>
                                  </m:ctrlPr>
                                </m:funcPr>
                                <m:fName>
                                  <m:r>
                                    <a:rPr lang="sl-SI" sz="2800" b="0" i="0" smtClean="0">
                                      <a:latin typeface="Cambria Math" panose="02040503050406030204" pitchFamily="18" charset="0"/>
                                    </a:rPr>
                                    <m:t>(1+</m:t>
                                  </m:r>
                                  <m:r>
                                    <m:rPr>
                                      <m:sty m:val="p"/>
                                    </m:rPr>
                                    <a:rPr lang="sl-SI" sz="2800" i="0">
                                      <a:latin typeface="Cambria Math" panose="02040503050406030204" pitchFamily="18" charset="0"/>
                                    </a:rPr>
                                    <m:t>cos</m:t>
                                  </m:r>
                                </m:fName>
                                <m:e>
                                  <m:sSup>
                                    <m:sSupPr>
                                      <m:ctrlPr>
                                        <a:rPr lang="sl-SI" sz="2800" i="1">
                                          <a:latin typeface="Cambria Math" panose="02040503050406030204" pitchFamily="18" charset="0"/>
                                        </a:rPr>
                                      </m:ctrlPr>
                                    </m:sSupPr>
                                    <m:e>
                                      <m:r>
                                        <a:rPr lang="sl-SI" sz="2800" i="0">
                                          <a:latin typeface="Cambria Math" panose="02040503050406030204" pitchFamily="18" charset="0"/>
                                        </a:rPr>
                                        <m:t>12</m:t>
                                      </m:r>
                                    </m:e>
                                    <m:sup>
                                      <m:r>
                                        <a:rPr lang="sl-SI" sz="2800" i="0">
                                          <a:latin typeface="Cambria Math" panose="02040503050406030204" pitchFamily="18" charset="0"/>
                                        </a:rPr>
                                        <m:t>0</m:t>
                                      </m:r>
                                    </m:sup>
                                  </m:sSup>
                                  <m:r>
                                    <a:rPr lang="sl-SI" sz="2800" b="0" i="1" smtClean="0">
                                      <a:latin typeface="Cambria Math" panose="02040503050406030204" pitchFamily="18" charset="0"/>
                                    </a:rPr>
                                    <m:t>)</m:t>
                                  </m:r>
                                  <m:r>
                                    <a:rPr lang="sl-SI" sz="2800" i="0">
                                      <a:latin typeface="Cambria Math" panose="02040503050406030204" pitchFamily="18" charset="0"/>
                                    </a:rPr>
                                    <m:t>+2</m:t>
                                  </m:r>
                                  <m:sSup>
                                    <m:sSupPr>
                                      <m:ctrlPr>
                                        <a:rPr lang="sl-SI" sz="2800" i="1">
                                          <a:latin typeface="Cambria Math" panose="02040503050406030204" pitchFamily="18" charset="0"/>
                                        </a:rPr>
                                      </m:ctrlPr>
                                    </m:sSupPr>
                                    <m:e>
                                      <m:r>
                                        <a:rPr lang="sl-SI" sz="2800" i="1">
                                          <a:latin typeface="Cambria Math" panose="02040503050406030204" pitchFamily="18" charset="0"/>
                                        </a:rPr>
                                        <m:t>𝑎</m:t>
                                      </m:r>
                                    </m:e>
                                    <m:sup>
                                      <m:r>
                                        <a:rPr lang="sl-SI" sz="2800" i="0">
                                          <a:latin typeface="Cambria Math" panose="02040503050406030204" pitchFamily="18" charset="0"/>
                                        </a:rPr>
                                        <m:t>2</m:t>
                                      </m:r>
                                    </m:sup>
                                  </m:sSup>
                                </m:e>
                              </m:func>
                            </m:e>
                          </m:rad>
                        </m:num>
                        <m:den>
                          <m:r>
                            <a:rPr lang="sl-SI" sz="2800" i="0">
                              <a:latin typeface="Cambria Math" panose="02040503050406030204" pitchFamily="18" charset="0"/>
                            </a:rPr>
                            <m:t>4∙</m:t>
                          </m:r>
                          <m:func>
                            <m:funcPr>
                              <m:ctrlPr>
                                <a:rPr lang="sl-SI" sz="2800" i="1">
                                  <a:latin typeface="Cambria Math" panose="02040503050406030204" pitchFamily="18" charset="0"/>
                                </a:rPr>
                              </m:ctrlPr>
                            </m:funcPr>
                            <m:fName>
                              <m:r>
                                <m:rPr>
                                  <m:sty m:val="p"/>
                                </m:rPr>
                                <a:rPr lang="sl-SI" sz="2800" i="0">
                                  <a:latin typeface="Cambria Math" panose="02040503050406030204" pitchFamily="18" charset="0"/>
                                </a:rPr>
                                <m:t>cos</m:t>
                              </m:r>
                            </m:fName>
                            <m:e>
                              <m:sSup>
                                <m:sSupPr>
                                  <m:ctrlPr>
                                    <a:rPr lang="sl-SI" sz="2800" i="1">
                                      <a:latin typeface="Cambria Math" panose="02040503050406030204" pitchFamily="18" charset="0"/>
                                    </a:rPr>
                                  </m:ctrlPr>
                                </m:sSupPr>
                                <m:e>
                                  <m:r>
                                    <a:rPr lang="sl-SI" sz="2800" i="0">
                                      <a:latin typeface="Cambria Math" panose="02040503050406030204" pitchFamily="18" charset="0"/>
                                    </a:rPr>
                                    <m:t>6</m:t>
                                  </m:r>
                                </m:e>
                                <m:sup>
                                  <m:r>
                                    <a:rPr lang="sl-SI" sz="2800" i="0">
                                      <a:latin typeface="Cambria Math" panose="02040503050406030204" pitchFamily="18" charset="0"/>
                                    </a:rPr>
                                    <m:t>0</m:t>
                                  </m:r>
                                </m:sup>
                              </m:sSup>
                            </m:e>
                          </m:func>
                        </m:den>
                      </m:f>
                    </m:oMath>
                  </m:oMathPara>
                </a14:m>
                <a:endParaRPr lang="sl-SI" sz="2800" dirty="0"/>
              </a:p>
            </p:txBody>
          </p:sp>
        </mc:Choice>
        <mc:Fallback xmlns="">
          <p:sp>
            <p:nvSpPr>
              <p:cNvPr id="5" name="Pravokotnik 4"/>
              <p:cNvSpPr>
                <a:spLocks noRot="1" noChangeAspect="1" noMove="1" noResize="1" noEditPoints="1" noAdjustHandles="1" noChangeArrowheads="1" noChangeShapeType="1" noTextEdit="1"/>
              </p:cNvSpPr>
              <p:nvPr/>
            </p:nvSpPr>
            <p:spPr>
              <a:xfrm>
                <a:off x="5888086" y="3346431"/>
                <a:ext cx="5752087" cy="1888209"/>
              </a:xfrm>
              <a:prstGeom prst="rect">
                <a:avLst/>
              </a:prstGeom>
              <a:blipFill rotWithShape="0">
                <a:blip r:embed="rId3"/>
                <a:stretch>
                  <a:fillRect/>
                </a:stretch>
              </a:blipFill>
            </p:spPr>
            <p:txBody>
              <a:bodyPr/>
              <a:lstStyle/>
              <a:p>
                <a:r>
                  <a:rPr lang="sl-SI">
                    <a:noFill/>
                  </a:rPr>
                  <a:t> </a:t>
                </a:r>
              </a:p>
            </p:txBody>
          </p:sp>
        </mc:Fallback>
      </mc:AlternateContent>
      <mc:AlternateContent xmlns:mc="http://schemas.openxmlformats.org/markup-compatibility/2006" xmlns:a14="http://schemas.microsoft.com/office/drawing/2010/main">
        <mc:Choice Requires="a14">
          <p:sp>
            <p:nvSpPr>
              <p:cNvPr id="6" name="Pravokotnik 5"/>
              <p:cNvSpPr/>
              <p:nvPr/>
            </p:nvSpPr>
            <p:spPr>
              <a:xfrm>
                <a:off x="6549370" y="1484694"/>
                <a:ext cx="3001784" cy="12960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sl-SI" sz="3200" i="1" smtClean="0">
                              <a:latin typeface="Cambria Math" panose="02040503050406030204" pitchFamily="18" charset="0"/>
                            </a:rPr>
                          </m:ctrlPr>
                        </m:sSupPr>
                        <m:e>
                          <m:r>
                            <a:rPr lang="sl-SI" sz="3200" i="1">
                              <a:latin typeface="Cambria Math" panose="02040503050406030204" pitchFamily="18" charset="0"/>
                            </a:rPr>
                            <m:t>𝑥</m:t>
                          </m:r>
                        </m:e>
                        <m:sup>
                          <m:r>
                            <a:rPr lang="sl-SI" sz="3200" i="0">
                              <a:latin typeface="Cambria Math" panose="02040503050406030204" pitchFamily="18" charset="0"/>
                            </a:rPr>
                            <m:t>2</m:t>
                          </m:r>
                        </m:sup>
                      </m:sSup>
                      <m:r>
                        <a:rPr lang="sl-SI" sz="3200" i="0">
                          <a:latin typeface="Cambria Math" panose="02040503050406030204" pitchFamily="18" charset="0"/>
                        </a:rPr>
                        <m:t>=</m:t>
                      </m:r>
                      <m:sSup>
                        <m:sSupPr>
                          <m:ctrlPr>
                            <a:rPr lang="sl-SI" sz="3200" i="1">
                              <a:latin typeface="Cambria Math" panose="02040503050406030204" pitchFamily="18" charset="0"/>
                            </a:rPr>
                          </m:ctrlPr>
                        </m:sSupPr>
                        <m:e>
                          <m:d>
                            <m:dPr>
                              <m:ctrlPr>
                                <a:rPr lang="sl-SI" sz="3200" i="1">
                                  <a:latin typeface="Cambria Math" panose="02040503050406030204" pitchFamily="18" charset="0"/>
                                </a:rPr>
                              </m:ctrlPr>
                            </m:dPr>
                            <m:e>
                              <m:f>
                                <m:fPr>
                                  <m:ctrlPr>
                                    <a:rPr lang="sl-SI" sz="3200" i="1">
                                      <a:latin typeface="Cambria Math" panose="02040503050406030204" pitchFamily="18" charset="0"/>
                                    </a:rPr>
                                  </m:ctrlPr>
                                </m:fPr>
                                <m:num>
                                  <m:r>
                                    <a:rPr lang="sl-SI" sz="3200" i="1">
                                      <a:latin typeface="Cambria Math" panose="02040503050406030204" pitchFamily="18" charset="0"/>
                                    </a:rPr>
                                    <m:t>h</m:t>
                                  </m:r>
                                </m:num>
                                <m:den>
                                  <m:r>
                                    <a:rPr lang="sl-SI" sz="3200" i="0">
                                      <a:latin typeface="Cambria Math" panose="02040503050406030204" pitchFamily="18" charset="0"/>
                                    </a:rPr>
                                    <m:t>2</m:t>
                                  </m:r>
                                </m:den>
                              </m:f>
                            </m:e>
                          </m:d>
                        </m:e>
                        <m:sup>
                          <m:r>
                            <a:rPr lang="sl-SI" sz="3200" i="0">
                              <a:latin typeface="Cambria Math" panose="02040503050406030204" pitchFamily="18" charset="0"/>
                            </a:rPr>
                            <m:t>2</m:t>
                          </m:r>
                        </m:sup>
                      </m:sSup>
                      <m:r>
                        <a:rPr lang="sl-SI" sz="3200" i="0">
                          <a:latin typeface="Cambria Math" panose="02040503050406030204" pitchFamily="18" charset="0"/>
                        </a:rPr>
                        <m:t>+</m:t>
                      </m:r>
                      <m:sSup>
                        <m:sSupPr>
                          <m:ctrlPr>
                            <a:rPr lang="sl-SI" sz="3200" i="1">
                              <a:latin typeface="Cambria Math" panose="02040503050406030204" pitchFamily="18" charset="0"/>
                            </a:rPr>
                          </m:ctrlPr>
                        </m:sSupPr>
                        <m:e>
                          <m:r>
                            <a:rPr lang="sl-SI" sz="3200" i="1">
                              <a:latin typeface="Cambria Math" panose="02040503050406030204" pitchFamily="18" charset="0"/>
                            </a:rPr>
                            <m:t>𝑡</m:t>
                          </m:r>
                        </m:e>
                        <m:sup>
                          <m:r>
                            <a:rPr lang="sl-SI" sz="3200" i="0">
                              <a:latin typeface="Cambria Math" panose="02040503050406030204" pitchFamily="18" charset="0"/>
                            </a:rPr>
                            <m:t>2</m:t>
                          </m:r>
                        </m:sup>
                      </m:sSup>
                    </m:oMath>
                  </m:oMathPara>
                </a14:m>
                <a:endParaRPr lang="sl-SI" sz="3200" dirty="0"/>
              </a:p>
            </p:txBody>
          </p:sp>
        </mc:Choice>
        <mc:Fallback xmlns="">
          <p:sp>
            <p:nvSpPr>
              <p:cNvPr id="6" name="Pravokotnik 5"/>
              <p:cNvSpPr>
                <a:spLocks noRot="1" noChangeAspect="1" noMove="1" noResize="1" noEditPoints="1" noAdjustHandles="1" noChangeArrowheads="1" noChangeShapeType="1" noTextEdit="1"/>
              </p:cNvSpPr>
              <p:nvPr/>
            </p:nvSpPr>
            <p:spPr>
              <a:xfrm>
                <a:off x="6549370" y="1484694"/>
                <a:ext cx="3001784" cy="1296060"/>
              </a:xfrm>
              <a:prstGeom prst="rect">
                <a:avLst/>
              </a:prstGeom>
              <a:blipFill rotWithShape="0">
                <a:blip r:embed="rId4"/>
                <a:stretch>
                  <a:fillRect/>
                </a:stretch>
              </a:blipFill>
            </p:spPr>
            <p:txBody>
              <a:bodyPr/>
              <a:lstStyle/>
              <a:p>
                <a:r>
                  <a:rPr lang="sl-SI">
                    <a:noFill/>
                  </a:rPr>
                  <a:t> </a:t>
                </a:r>
              </a:p>
            </p:txBody>
          </p:sp>
        </mc:Fallback>
      </mc:AlternateContent>
    </p:spTree>
    <p:extLst>
      <p:ext uri="{BB962C8B-B14F-4D97-AF65-F5344CB8AC3E}">
        <p14:creationId xmlns:p14="http://schemas.microsoft.com/office/powerpoint/2010/main" val="25566258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1772726" y="239266"/>
            <a:ext cx="9430274" cy="461665"/>
          </a:xfrm>
          <a:prstGeom prst="rect">
            <a:avLst/>
          </a:prstGeom>
          <a:noFill/>
        </p:spPr>
        <p:txBody>
          <a:bodyPr wrap="none" rtlCol="0">
            <a:spAutoFit/>
          </a:bodyPr>
          <a:lstStyle/>
          <a:p>
            <a:r>
              <a:rPr lang="sl-SI" sz="2400" dirty="0" err="1" smtClean="0">
                <a:solidFill>
                  <a:schemeClr val="tx2"/>
                </a:solidFill>
                <a:latin typeface="Gill Sans MT" panose="020B0502020104020203" pitchFamily="34" charset="-18"/>
              </a:rPr>
              <a:t>Complementary</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scutoid</a:t>
            </a:r>
            <a:r>
              <a:rPr lang="sl-SI" sz="2400" dirty="0" smtClean="0">
                <a:solidFill>
                  <a:schemeClr val="tx2"/>
                </a:solidFill>
                <a:latin typeface="Gill Sans MT" panose="020B0502020104020203" pitchFamily="34" charset="-18"/>
              </a:rPr>
              <a:t> 5-6: </a:t>
            </a:r>
            <a:r>
              <a:rPr lang="sl-SI" sz="2400" dirty="0" err="1" smtClean="0">
                <a:solidFill>
                  <a:schemeClr val="tx2"/>
                </a:solidFill>
                <a:latin typeface="Gill Sans MT" panose="020B0502020104020203" pitchFamily="34" charset="-18"/>
              </a:rPr>
              <a:t>the</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angle</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of</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inclination</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of</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the</a:t>
            </a:r>
            <a:r>
              <a:rPr lang="sl-SI" sz="2400" dirty="0" smtClean="0">
                <a:solidFill>
                  <a:schemeClr val="tx2"/>
                </a:solidFill>
                <a:latin typeface="Gill Sans MT" panose="020B0502020104020203" pitchFamily="34" charset="-18"/>
              </a:rPr>
              <a:t> back </a:t>
            </a:r>
            <a:r>
              <a:rPr lang="sl-SI" sz="2400" dirty="0" err="1" smtClean="0">
                <a:solidFill>
                  <a:schemeClr val="tx2"/>
                </a:solidFill>
                <a:latin typeface="Gill Sans MT" panose="020B0502020104020203" pitchFamily="34" charset="-18"/>
              </a:rPr>
              <a:t>surface</a:t>
            </a:r>
            <a:r>
              <a:rPr lang="sl-SI" sz="2400" dirty="0" smtClean="0">
                <a:solidFill>
                  <a:schemeClr val="tx2"/>
                </a:solidFill>
                <a:latin typeface="Gill Sans MT" panose="020B0502020104020203" pitchFamily="34" charset="-18"/>
              </a:rPr>
              <a:t> </a:t>
            </a:r>
            <a:endParaRPr lang="sl-SI" sz="2400" dirty="0">
              <a:solidFill>
                <a:schemeClr val="tx2"/>
              </a:solidFill>
              <a:latin typeface="Gill Sans MT" panose="020B0502020104020203" pitchFamily="34" charset="-18"/>
            </a:endParaRPr>
          </a:p>
        </p:txBody>
      </p:sp>
      <mc:AlternateContent xmlns:mc="http://schemas.openxmlformats.org/markup-compatibility/2006" xmlns:a14="http://schemas.microsoft.com/office/drawing/2010/main">
        <mc:Choice Requires="a14">
          <p:sp>
            <p:nvSpPr>
              <p:cNvPr id="6" name="Pravokotnik 5"/>
              <p:cNvSpPr/>
              <p:nvPr/>
            </p:nvSpPr>
            <p:spPr>
              <a:xfrm>
                <a:off x="4223157" y="1023152"/>
                <a:ext cx="8008283" cy="12010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sl-SI" sz="2800" i="1">
                              <a:latin typeface="Cambria Math" panose="02040503050406030204" pitchFamily="18" charset="0"/>
                            </a:rPr>
                          </m:ctrlPr>
                        </m:funcPr>
                        <m:fName>
                          <m:r>
                            <m:rPr>
                              <m:sty m:val="p"/>
                            </m:rPr>
                            <a:rPr lang="sl-SI" sz="2800">
                              <a:latin typeface="Cambria Math" panose="02040503050406030204" pitchFamily="18" charset="0"/>
                            </a:rPr>
                            <m:t>tan</m:t>
                          </m:r>
                        </m:fName>
                        <m:e>
                          <m:r>
                            <a:rPr lang="sl-SI" sz="2800" i="1">
                              <a:latin typeface="Cambria Math" panose="02040503050406030204" pitchFamily="18" charset="0"/>
                            </a:rPr>
                            <m:t>𝛼</m:t>
                          </m:r>
                        </m:e>
                      </m:func>
                      <m:r>
                        <a:rPr lang="sl-SI" sz="2800" i="0">
                          <a:latin typeface="Cambria Math" panose="02040503050406030204" pitchFamily="18" charset="0"/>
                        </a:rPr>
                        <m:t>=</m:t>
                      </m:r>
                      <m:f>
                        <m:fPr>
                          <m:ctrlPr>
                            <a:rPr lang="sl-SI" sz="2800" i="1">
                              <a:latin typeface="Cambria Math" panose="02040503050406030204" pitchFamily="18" charset="0"/>
                            </a:rPr>
                          </m:ctrlPr>
                        </m:fPr>
                        <m:num>
                          <m:r>
                            <a:rPr lang="sl-SI" sz="2800" i="0">
                              <a:latin typeface="Cambria Math" panose="02040503050406030204" pitchFamily="18" charset="0"/>
                            </a:rPr>
                            <m:t>2</m:t>
                          </m:r>
                          <m:r>
                            <a:rPr lang="sl-SI" sz="2800" i="1">
                              <a:latin typeface="Cambria Math" panose="02040503050406030204" pitchFamily="18" charset="0"/>
                            </a:rPr>
                            <m:t>h</m:t>
                          </m:r>
                          <m:r>
                            <a:rPr lang="sl-SI" sz="2800" i="0">
                              <a:latin typeface="Cambria Math" panose="02040503050406030204" pitchFamily="18" charset="0"/>
                            </a:rPr>
                            <m:t>(</m:t>
                          </m:r>
                          <m:func>
                            <m:funcPr>
                              <m:ctrlPr>
                                <a:rPr lang="sl-SI" sz="2800" i="1">
                                  <a:latin typeface="Cambria Math" panose="02040503050406030204" pitchFamily="18" charset="0"/>
                                </a:rPr>
                              </m:ctrlPr>
                            </m:funcPr>
                            <m:fName>
                              <m:r>
                                <m:rPr>
                                  <m:sty m:val="p"/>
                                </m:rPr>
                                <a:rPr lang="sl-SI" sz="2800" i="0">
                                  <a:latin typeface="Cambria Math" panose="02040503050406030204" pitchFamily="18" charset="0"/>
                                </a:rPr>
                                <m:t>sin</m:t>
                              </m:r>
                            </m:fName>
                            <m:e>
                              <m:d>
                                <m:dPr>
                                  <m:begChr m:val=""/>
                                  <m:ctrlPr>
                                    <a:rPr lang="sl-SI" sz="2800" i="1">
                                      <a:latin typeface="Cambria Math" panose="02040503050406030204" pitchFamily="18" charset="0"/>
                                    </a:rPr>
                                  </m:ctrlPr>
                                </m:dPr>
                                <m:e>
                                  <m:sSup>
                                    <m:sSupPr>
                                      <m:ctrlPr>
                                        <a:rPr lang="sl-SI" sz="2800" i="1">
                                          <a:latin typeface="Cambria Math" panose="02040503050406030204" pitchFamily="18" charset="0"/>
                                        </a:rPr>
                                      </m:ctrlPr>
                                    </m:sSupPr>
                                    <m:e>
                                      <m:r>
                                        <a:rPr lang="sl-SI" sz="2800" i="0">
                                          <a:latin typeface="Cambria Math" panose="02040503050406030204" pitchFamily="18" charset="0"/>
                                        </a:rPr>
                                        <m:t>6</m:t>
                                      </m:r>
                                    </m:e>
                                    <m:sup>
                                      <m:r>
                                        <a:rPr lang="sl-SI" sz="2800" i="0">
                                          <a:latin typeface="Cambria Math" panose="02040503050406030204" pitchFamily="18" charset="0"/>
                                        </a:rPr>
                                        <m:t>0</m:t>
                                      </m:r>
                                    </m:sup>
                                  </m:sSup>
                                  <m:r>
                                    <a:rPr lang="sl-SI" sz="2800" i="0">
                                      <a:latin typeface="Cambria Math" panose="02040503050406030204" pitchFamily="18" charset="0"/>
                                    </a:rPr>
                                    <m:t>+1</m:t>
                                  </m:r>
                                </m:e>
                              </m:d>
                            </m:e>
                          </m:func>
                        </m:num>
                        <m:den>
                          <m:r>
                            <a:rPr lang="sl-SI" sz="2800" i="1">
                              <a:latin typeface="Cambria Math" panose="02040503050406030204" pitchFamily="18" charset="0"/>
                            </a:rPr>
                            <m:t>𝑎</m:t>
                          </m:r>
                          <m:r>
                            <a:rPr lang="sl-SI" sz="2800" i="0">
                              <a:latin typeface="Cambria Math" panose="02040503050406030204" pitchFamily="18" charset="0"/>
                            </a:rPr>
                            <m:t>(</m:t>
                          </m:r>
                          <m:func>
                            <m:funcPr>
                              <m:ctrlPr>
                                <a:rPr lang="sl-SI" sz="2800" i="1">
                                  <a:latin typeface="Cambria Math" panose="02040503050406030204" pitchFamily="18" charset="0"/>
                                </a:rPr>
                              </m:ctrlPr>
                            </m:funcPr>
                            <m:fName>
                              <m:r>
                                <m:rPr>
                                  <m:sty m:val="p"/>
                                </m:rPr>
                                <a:rPr lang="sl-SI" sz="2800" i="0">
                                  <a:latin typeface="Cambria Math" panose="02040503050406030204" pitchFamily="18" charset="0"/>
                                </a:rPr>
                                <m:t>cos</m:t>
                              </m:r>
                            </m:fName>
                            <m:e>
                              <m:sSup>
                                <m:sSupPr>
                                  <m:ctrlPr>
                                    <a:rPr lang="sl-SI" sz="2800" i="1">
                                      <a:latin typeface="Cambria Math" panose="02040503050406030204" pitchFamily="18" charset="0"/>
                                    </a:rPr>
                                  </m:ctrlPr>
                                </m:sSupPr>
                                <m:e>
                                  <m:r>
                                    <a:rPr lang="sl-SI" sz="2800" i="0">
                                      <a:latin typeface="Cambria Math" panose="02040503050406030204" pitchFamily="18" charset="0"/>
                                    </a:rPr>
                                    <m:t>6</m:t>
                                  </m:r>
                                </m:e>
                                <m:sup>
                                  <m:r>
                                    <a:rPr lang="sl-SI" sz="2800" i="0">
                                      <a:latin typeface="Cambria Math" panose="02040503050406030204" pitchFamily="18" charset="0"/>
                                    </a:rPr>
                                    <m:t>0</m:t>
                                  </m:r>
                                </m:sup>
                              </m:sSup>
                            </m:e>
                          </m:func>
                          <m:r>
                            <a:rPr lang="sl-SI" sz="2800" i="0">
                              <a:latin typeface="Cambria Math" panose="02040503050406030204" pitchFamily="18" charset="0"/>
                            </a:rPr>
                            <m:t>+(</m:t>
                          </m:r>
                          <m:rad>
                            <m:radPr>
                              <m:degHide m:val="on"/>
                              <m:ctrlPr>
                                <a:rPr lang="sl-SI" sz="2800" i="1">
                                  <a:latin typeface="Cambria Math" panose="02040503050406030204" pitchFamily="18" charset="0"/>
                                </a:rPr>
                              </m:ctrlPr>
                            </m:radPr>
                            <m:deg/>
                            <m:e>
                              <m:r>
                                <a:rPr lang="sl-SI" sz="2800" i="0">
                                  <a:latin typeface="Cambria Math" panose="02040503050406030204" pitchFamily="18" charset="0"/>
                                </a:rPr>
                                <m:t>2</m:t>
                              </m:r>
                              <m:rad>
                                <m:radPr>
                                  <m:degHide m:val="on"/>
                                  <m:ctrlPr>
                                    <a:rPr lang="sl-SI" sz="2800" i="1">
                                      <a:latin typeface="Cambria Math" panose="02040503050406030204" pitchFamily="18" charset="0"/>
                                    </a:rPr>
                                  </m:ctrlPr>
                                </m:radPr>
                                <m:deg/>
                                <m:e>
                                  <m:r>
                                    <a:rPr lang="sl-SI" sz="2800" i="0">
                                      <a:latin typeface="Cambria Math" panose="02040503050406030204" pitchFamily="18" charset="0"/>
                                    </a:rPr>
                                    <m:t>5</m:t>
                                  </m:r>
                                </m:e>
                              </m:rad>
                              <m:r>
                                <a:rPr lang="sl-SI" sz="2800" i="0">
                                  <a:latin typeface="Cambria Math" panose="02040503050406030204" pitchFamily="18" charset="0"/>
                                </a:rPr>
                                <m:t>+5</m:t>
                              </m:r>
                            </m:e>
                          </m:rad>
                          <m:r>
                            <a:rPr lang="sl-SI" sz="2800" i="0">
                              <a:latin typeface="Cambria Math" panose="02040503050406030204" pitchFamily="18" charset="0"/>
                            </a:rPr>
                            <m:t>−2</m:t>
                          </m:r>
                          <m:rad>
                            <m:radPr>
                              <m:degHide m:val="on"/>
                              <m:ctrlPr>
                                <a:rPr lang="sl-SI" sz="2800" i="1">
                                  <a:latin typeface="Cambria Math" panose="02040503050406030204" pitchFamily="18" charset="0"/>
                                </a:rPr>
                              </m:ctrlPr>
                            </m:radPr>
                            <m:deg/>
                            <m:e>
                              <m:r>
                                <a:rPr lang="sl-SI" sz="2800" i="0">
                                  <a:latin typeface="Cambria Math" panose="02040503050406030204" pitchFamily="18" charset="0"/>
                                </a:rPr>
                                <m:t>3</m:t>
                              </m:r>
                            </m:e>
                          </m:rad>
                          <m:r>
                            <a:rPr lang="sl-SI" sz="2800" i="0">
                              <a:latin typeface="Cambria Math" panose="02040503050406030204" pitchFamily="18" charset="0"/>
                            </a:rPr>
                            <m:t>)(</m:t>
                          </m:r>
                          <m:func>
                            <m:funcPr>
                              <m:ctrlPr>
                                <a:rPr lang="sl-SI" sz="2800" i="1">
                                  <a:latin typeface="Cambria Math" panose="02040503050406030204" pitchFamily="18" charset="0"/>
                                </a:rPr>
                              </m:ctrlPr>
                            </m:funcPr>
                            <m:fName>
                              <m:r>
                                <m:rPr>
                                  <m:sty m:val="p"/>
                                </m:rPr>
                                <a:rPr lang="sl-SI" sz="2800" i="0">
                                  <a:latin typeface="Cambria Math" panose="02040503050406030204" pitchFamily="18" charset="0"/>
                                </a:rPr>
                                <m:t>sin</m:t>
                              </m:r>
                            </m:fName>
                            <m:e>
                              <m:d>
                                <m:dPr>
                                  <m:begChr m:val=""/>
                                  <m:ctrlPr>
                                    <a:rPr lang="sl-SI" sz="2800" i="1">
                                      <a:latin typeface="Cambria Math" panose="02040503050406030204" pitchFamily="18" charset="0"/>
                                    </a:rPr>
                                  </m:ctrlPr>
                                </m:dPr>
                                <m:e>
                                  <m:sSup>
                                    <m:sSupPr>
                                      <m:ctrlPr>
                                        <a:rPr lang="sl-SI" sz="2800" i="1">
                                          <a:latin typeface="Cambria Math" panose="02040503050406030204" pitchFamily="18" charset="0"/>
                                        </a:rPr>
                                      </m:ctrlPr>
                                    </m:sSupPr>
                                    <m:e>
                                      <m:r>
                                        <a:rPr lang="sl-SI" sz="2800" i="0">
                                          <a:latin typeface="Cambria Math" panose="02040503050406030204" pitchFamily="18" charset="0"/>
                                        </a:rPr>
                                        <m:t>6</m:t>
                                      </m:r>
                                    </m:e>
                                    <m:sup>
                                      <m:r>
                                        <a:rPr lang="sl-SI" sz="2800" i="0">
                                          <a:latin typeface="Cambria Math" panose="02040503050406030204" pitchFamily="18" charset="0"/>
                                        </a:rPr>
                                        <m:t>0</m:t>
                                      </m:r>
                                    </m:sup>
                                  </m:sSup>
                                  <m:r>
                                    <a:rPr lang="sl-SI" sz="2800" i="0">
                                      <a:latin typeface="Cambria Math" panose="02040503050406030204" pitchFamily="18" charset="0"/>
                                    </a:rPr>
                                    <m:t>+1)</m:t>
                                  </m:r>
                                </m:e>
                              </m:d>
                            </m:e>
                          </m:func>
                        </m:den>
                      </m:f>
                    </m:oMath>
                  </m:oMathPara>
                </a14:m>
                <a:endParaRPr lang="sl-SI" sz="2800" dirty="0"/>
              </a:p>
            </p:txBody>
          </p:sp>
        </mc:Choice>
        <mc:Fallback xmlns="">
          <p:sp>
            <p:nvSpPr>
              <p:cNvPr id="6" name="Pravokotnik 5"/>
              <p:cNvSpPr>
                <a:spLocks noRot="1" noChangeAspect="1" noMove="1" noResize="1" noEditPoints="1" noAdjustHandles="1" noChangeArrowheads="1" noChangeShapeType="1" noTextEdit="1"/>
              </p:cNvSpPr>
              <p:nvPr/>
            </p:nvSpPr>
            <p:spPr>
              <a:xfrm>
                <a:off x="4223157" y="1023152"/>
                <a:ext cx="8008283" cy="1201098"/>
              </a:xfrm>
              <a:prstGeom prst="rect">
                <a:avLst/>
              </a:prstGeom>
              <a:blipFill rotWithShape="0">
                <a:blip r:embed="rId2"/>
                <a:stretch>
                  <a:fillRect/>
                </a:stretch>
              </a:blipFill>
            </p:spPr>
            <p:txBody>
              <a:bodyPr/>
              <a:lstStyle/>
              <a:p>
                <a:r>
                  <a:rPr lang="sl-SI">
                    <a:noFill/>
                  </a:rPr>
                  <a:t> </a:t>
                </a:r>
              </a:p>
            </p:txBody>
          </p:sp>
        </mc:Fallback>
      </mc:AlternateContent>
      <p:pic>
        <p:nvPicPr>
          <p:cNvPr id="7" name="Slika 6"/>
          <p:cNvPicPr/>
          <p:nvPr/>
        </p:nvPicPr>
        <p:blipFill>
          <a:blip r:embed="rId3"/>
          <a:stretch>
            <a:fillRect/>
          </a:stretch>
        </p:blipFill>
        <p:spPr>
          <a:xfrm>
            <a:off x="225234" y="2290119"/>
            <a:ext cx="4486809" cy="4161248"/>
          </a:xfrm>
          <a:prstGeom prst="rect">
            <a:avLst/>
          </a:prstGeom>
          <a:ln>
            <a:solidFill>
              <a:schemeClr val="tx1"/>
            </a:solidFill>
          </a:ln>
        </p:spPr>
      </p:pic>
      <mc:AlternateContent xmlns:mc="http://schemas.openxmlformats.org/markup-compatibility/2006" xmlns:a14="http://schemas.microsoft.com/office/drawing/2010/main">
        <mc:Choice Requires="a14">
          <p:sp>
            <p:nvSpPr>
              <p:cNvPr id="2" name="Pravokotnik 1"/>
              <p:cNvSpPr/>
              <p:nvPr/>
            </p:nvSpPr>
            <p:spPr>
              <a:xfrm>
                <a:off x="5689045" y="3568413"/>
                <a:ext cx="6096000" cy="2308324"/>
              </a:xfrm>
              <a:prstGeom prst="rect">
                <a:avLst/>
              </a:prstGeom>
            </p:spPr>
            <p:txBody>
              <a:bodyPr>
                <a:spAutoFit/>
              </a:bodyPr>
              <a:lstStyle/>
              <a:p>
                <a:pPr>
                  <a:lnSpc>
                    <a:spcPct val="150000"/>
                  </a:lnSpc>
                  <a:spcAft>
                    <a:spcPts val="800"/>
                  </a:spcAft>
                </a:pPr>
                <a:r>
                  <a:rPr lang="sl-SI" sz="2400" dirty="0" err="1" smtClean="0">
                    <a:latin typeface="Gill Sans MT" panose="020B0502020104020203" pitchFamily="34" charset="-18"/>
                    <a:ea typeface="Times New Roman" panose="02020603050405020304" pitchFamily="18" charset="0"/>
                    <a:cs typeface="Times New Roman" panose="02020603050405020304" pitchFamily="18" charset="0"/>
                  </a:rPr>
                  <a:t>The</a:t>
                </a:r>
                <a:r>
                  <a:rPr lang="sl-SI" sz="2400" dirty="0" smtClean="0">
                    <a:latin typeface="Gill Sans MT" panose="020B0502020104020203" pitchFamily="34" charset="-18"/>
                    <a:ea typeface="Times New Roman" panose="02020603050405020304" pitchFamily="18" charset="0"/>
                    <a:cs typeface="Times New Roman" panose="02020603050405020304" pitchFamily="18" charset="0"/>
                  </a:rPr>
                  <a:t> model </a:t>
                </a:r>
                <a:r>
                  <a:rPr lang="sl-SI" sz="2400" dirty="0" err="1" smtClean="0">
                    <a:latin typeface="Gill Sans MT" panose="020B0502020104020203" pitchFamily="34" charset="-18"/>
                    <a:ea typeface="Times New Roman" panose="02020603050405020304" pitchFamily="18" charset="0"/>
                    <a:cs typeface="Times New Roman" panose="02020603050405020304" pitchFamily="18" charset="0"/>
                  </a:rPr>
                  <a:t>of</a:t>
                </a:r>
                <a:r>
                  <a:rPr lang="sl-SI" sz="2400" dirty="0" smtClean="0">
                    <a:latin typeface="Gill Sans MT" panose="020B0502020104020203" pitchFamily="34" charset="-18"/>
                    <a:ea typeface="Times New Roman" panose="02020603050405020304" pitchFamily="18" charset="0"/>
                    <a:cs typeface="Times New Roman" panose="02020603050405020304" pitchFamily="18" charset="0"/>
                  </a:rPr>
                  <a:t> </a:t>
                </a:r>
                <a:r>
                  <a:rPr lang="sl-SI" sz="2400" dirty="0" err="1" smtClean="0">
                    <a:latin typeface="Gill Sans MT" panose="020B0502020104020203" pitchFamily="34" charset="-18"/>
                    <a:ea typeface="Times New Roman" panose="02020603050405020304" pitchFamily="18" charset="0"/>
                    <a:cs typeface="Times New Roman" panose="02020603050405020304" pitchFamily="18" charset="0"/>
                  </a:rPr>
                  <a:t>complementary</a:t>
                </a:r>
                <a:r>
                  <a:rPr lang="sl-SI" sz="2400" dirty="0" smtClean="0">
                    <a:latin typeface="Gill Sans MT" panose="020B0502020104020203" pitchFamily="34" charset="-18"/>
                    <a:ea typeface="Times New Roman" panose="02020603050405020304" pitchFamily="18" charset="0"/>
                    <a:cs typeface="Times New Roman" panose="02020603050405020304" pitchFamily="18" charset="0"/>
                  </a:rPr>
                  <a:t> </a:t>
                </a:r>
                <a:r>
                  <a:rPr lang="sl-SI" sz="2400" dirty="0" err="1" smtClean="0">
                    <a:latin typeface="Gill Sans MT" panose="020B0502020104020203" pitchFamily="34" charset="-18"/>
                    <a:ea typeface="Times New Roman" panose="02020603050405020304" pitchFamily="18" charset="0"/>
                    <a:cs typeface="Times New Roman" panose="02020603050405020304" pitchFamily="18" charset="0"/>
                  </a:rPr>
                  <a:t>scutoid</a:t>
                </a:r>
                <a:r>
                  <a:rPr lang="sl-SI" sz="2400" dirty="0" smtClean="0">
                    <a:latin typeface="Gill Sans MT" panose="020B0502020104020203" pitchFamily="34" charset="-18"/>
                    <a:ea typeface="Times New Roman" panose="02020603050405020304" pitchFamily="18" charset="0"/>
                    <a:cs typeface="Times New Roman" panose="02020603050405020304" pitchFamily="18" charset="0"/>
                  </a:rPr>
                  <a:t> 5-6 </a:t>
                </a:r>
                <a:r>
                  <a:rPr lang="sl-SI" sz="2400" dirty="0" err="1" smtClean="0">
                    <a:latin typeface="Gill Sans MT" panose="020B0502020104020203" pitchFamily="34" charset="-18"/>
                    <a:ea typeface="Times New Roman" panose="02020603050405020304" pitchFamily="18" charset="0"/>
                    <a:cs typeface="Times New Roman" panose="02020603050405020304" pitchFamily="18" charset="0"/>
                  </a:rPr>
                  <a:t>the</a:t>
                </a:r>
                <a:r>
                  <a:rPr lang="sl-SI" sz="2400" dirty="0" smtClean="0">
                    <a:latin typeface="Gill Sans MT" panose="020B0502020104020203" pitchFamily="34" charset="-18"/>
                    <a:ea typeface="Times New Roman" panose="02020603050405020304" pitchFamily="18" charset="0"/>
                    <a:cs typeface="Times New Roman" panose="02020603050405020304" pitchFamily="18" charset="0"/>
                  </a:rPr>
                  <a:t> </a:t>
                </a:r>
                <a:r>
                  <a:rPr lang="sl-SI" sz="2400" dirty="0" err="1" smtClean="0">
                    <a:latin typeface="Gill Sans MT" panose="020B0502020104020203" pitchFamily="34" charset="-18"/>
                    <a:ea typeface="Times New Roman" panose="02020603050405020304" pitchFamily="18" charset="0"/>
                    <a:cs typeface="Times New Roman" panose="02020603050405020304" pitchFamily="18" charset="0"/>
                  </a:rPr>
                  <a:t>lenght</a:t>
                </a:r>
                <a:r>
                  <a:rPr lang="sl-SI" sz="2400" dirty="0" smtClean="0">
                    <a:latin typeface="Gill Sans MT" panose="020B0502020104020203" pitchFamily="34" charset="-18"/>
                    <a:ea typeface="Times New Roman" panose="02020603050405020304" pitchFamily="18" charset="0"/>
                    <a:cs typeface="Times New Roman" panose="02020603050405020304" pitchFamily="18" charset="0"/>
                  </a:rPr>
                  <a:t> </a:t>
                </a:r>
                <a:r>
                  <a:rPr lang="sl-SI" sz="2400" dirty="0" err="1" smtClean="0">
                    <a:latin typeface="Gill Sans MT" panose="020B0502020104020203" pitchFamily="34" charset="-18"/>
                    <a:ea typeface="Times New Roman" panose="02020603050405020304" pitchFamily="18" charset="0"/>
                    <a:cs typeface="Times New Roman" panose="02020603050405020304" pitchFamily="18" charset="0"/>
                  </a:rPr>
                  <a:t>of</a:t>
                </a:r>
                <a:r>
                  <a:rPr lang="sl-SI" sz="2400" dirty="0" smtClean="0">
                    <a:latin typeface="Gill Sans MT" panose="020B0502020104020203" pitchFamily="34" charset="-18"/>
                    <a:ea typeface="Times New Roman" panose="02020603050405020304" pitchFamily="18" charset="0"/>
                    <a:cs typeface="Times New Roman" panose="02020603050405020304" pitchFamily="18" charset="0"/>
                  </a:rPr>
                  <a:t> </a:t>
                </a:r>
                <a:r>
                  <a:rPr lang="sl-SI" sz="2400" dirty="0" err="1" smtClean="0">
                    <a:latin typeface="Gill Sans MT" panose="020B0502020104020203" pitchFamily="34" charset="-18"/>
                    <a:ea typeface="Times New Roman" panose="02020603050405020304" pitchFamily="18" charset="0"/>
                    <a:cs typeface="Times New Roman" panose="02020603050405020304" pitchFamily="18" charset="0"/>
                  </a:rPr>
                  <a:t>side</a:t>
                </a:r>
                <a:r>
                  <a:rPr lang="sl-SI" sz="2400" dirty="0" smtClean="0">
                    <a:latin typeface="Gill Sans MT" panose="020B0502020104020203" pitchFamily="34" charset="-18"/>
                    <a:ea typeface="Times New Roman" panose="02020603050405020304" pitchFamily="18" charset="0"/>
                    <a:cs typeface="Times New Roman" panose="02020603050405020304" pitchFamily="18" charset="0"/>
                  </a:rPr>
                  <a:t> </a:t>
                </a:r>
                <a14:m>
                  <m:oMath xmlns:m="http://schemas.openxmlformats.org/officeDocument/2006/math">
                    <m:r>
                      <a:rPr lang="sl-SI" sz="2400" i="1">
                        <a:latin typeface="Cambria Math" panose="02040503050406030204" pitchFamily="18" charset="0"/>
                        <a:ea typeface="Times New Roman" panose="02020603050405020304" pitchFamily="18" charset="0"/>
                        <a:cs typeface="Times New Roman" panose="02020603050405020304" pitchFamily="18" charset="0"/>
                      </a:rPr>
                      <m:t>𝑎</m:t>
                    </m:r>
                    <m:r>
                      <a:rPr lang="sl-SI" sz="2400" i="1">
                        <a:latin typeface="Cambria Math" panose="02040503050406030204" pitchFamily="18" charset="0"/>
                        <a:ea typeface="Times New Roman" panose="02020603050405020304" pitchFamily="18" charset="0"/>
                        <a:cs typeface="Times New Roman" panose="02020603050405020304" pitchFamily="18" charset="0"/>
                      </a:rPr>
                      <m:t>=3.5 </m:t>
                    </m:r>
                    <m:r>
                      <a:rPr lang="sl-SI" sz="2400" i="1">
                        <a:latin typeface="Cambria Math" panose="02040503050406030204" pitchFamily="18" charset="0"/>
                        <a:ea typeface="Times New Roman" panose="02020603050405020304" pitchFamily="18" charset="0"/>
                        <a:cs typeface="Times New Roman" panose="02020603050405020304" pitchFamily="18" charset="0"/>
                      </a:rPr>
                      <m:t>𝑐𝑚</m:t>
                    </m:r>
                  </m:oMath>
                </a14:m>
                <a:r>
                  <a:rPr lang="sl-SI" sz="2400" dirty="0">
                    <a:latin typeface="Gill Sans MT" panose="020B0502020104020203" pitchFamily="34" charset="-18"/>
                    <a:ea typeface="Times New Roman" panose="02020603050405020304" pitchFamily="18" charset="0"/>
                    <a:cs typeface="Times New Roman" panose="02020603050405020304" pitchFamily="18" charset="0"/>
                  </a:rPr>
                  <a:t> </a:t>
                </a:r>
                <a:r>
                  <a:rPr lang="sl-SI" sz="2400" dirty="0" err="1" smtClean="0">
                    <a:latin typeface="Gill Sans MT" panose="020B0502020104020203" pitchFamily="34" charset="-18"/>
                    <a:ea typeface="Times New Roman" panose="02020603050405020304" pitchFamily="18" charset="0"/>
                    <a:cs typeface="Times New Roman" panose="02020603050405020304" pitchFamily="18" charset="0"/>
                  </a:rPr>
                  <a:t>and</a:t>
                </a:r>
                <a:r>
                  <a:rPr lang="sl-SI" sz="2400" dirty="0" smtClean="0">
                    <a:latin typeface="Gill Sans MT" panose="020B0502020104020203" pitchFamily="34" charset="-18"/>
                    <a:ea typeface="Times New Roman" panose="02020603050405020304" pitchFamily="18" charset="0"/>
                    <a:cs typeface="Times New Roman" panose="02020603050405020304" pitchFamily="18" charset="0"/>
                  </a:rPr>
                  <a:t> </a:t>
                </a:r>
                <a:r>
                  <a:rPr lang="sl-SI" sz="2400" dirty="0" err="1" smtClean="0">
                    <a:latin typeface="Gill Sans MT" panose="020B0502020104020203" pitchFamily="34" charset="-18"/>
                    <a:ea typeface="Times New Roman" panose="02020603050405020304" pitchFamily="18" charset="0"/>
                    <a:cs typeface="Times New Roman" panose="02020603050405020304" pitchFamily="18" charset="0"/>
                  </a:rPr>
                  <a:t>height</a:t>
                </a:r>
                <a:r>
                  <a:rPr lang="sl-SI" sz="2400" dirty="0" smtClean="0">
                    <a:latin typeface="Gill Sans MT" panose="020B0502020104020203" pitchFamily="34" charset="-18"/>
                    <a:ea typeface="Times New Roman" panose="02020603050405020304" pitchFamily="18" charset="0"/>
                    <a:cs typeface="Times New Roman" panose="02020603050405020304" pitchFamily="18" charset="0"/>
                  </a:rPr>
                  <a:t> </a:t>
                </a:r>
                <a14:m>
                  <m:oMath xmlns:m="http://schemas.openxmlformats.org/officeDocument/2006/math">
                    <m:r>
                      <a:rPr lang="sl-SI" sz="2400" i="1">
                        <a:latin typeface="Cambria Math" panose="02040503050406030204" pitchFamily="18" charset="0"/>
                        <a:ea typeface="Times New Roman" panose="02020603050405020304" pitchFamily="18" charset="0"/>
                        <a:cs typeface="Times New Roman" panose="02020603050405020304" pitchFamily="18" charset="0"/>
                      </a:rPr>
                      <m:t>h</m:t>
                    </m:r>
                    <m:r>
                      <a:rPr lang="sl-SI" sz="2400" i="1">
                        <a:latin typeface="Cambria Math" panose="02040503050406030204" pitchFamily="18" charset="0"/>
                        <a:ea typeface="Times New Roman" panose="02020603050405020304" pitchFamily="18" charset="0"/>
                        <a:cs typeface="Times New Roman" panose="02020603050405020304" pitchFamily="18" charset="0"/>
                      </a:rPr>
                      <m:t>=8.8 </m:t>
                    </m:r>
                    <m:r>
                      <a:rPr lang="sl-SI" sz="2400" i="1">
                        <a:latin typeface="Cambria Math" panose="02040503050406030204" pitchFamily="18" charset="0"/>
                        <a:ea typeface="Times New Roman" panose="02020603050405020304" pitchFamily="18" charset="0"/>
                        <a:cs typeface="Times New Roman" panose="02020603050405020304" pitchFamily="18" charset="0"/>
                      </a:rPr>
                      <m:t>𝑐𝑚</m:t>
                    </m:r>
                  </m:oMath>
                </a14:m>
                <a:r>
                  <a:rPr lang="sl-SI" sz="2400" dirty="0">
                    <a:latin typeface="Gill Sans MT" panose="020B0502020104020203" pitchFamily="34" charset="-18"/>
                    <a:ea typeface="Times New Roman" panose="02020603050405020304" pitchFamily="18" charset="0"/>
                    <a:cs typeface="Times New Roman" panose="02020603050405020304" pitchFamily="18" charset="0"/>
                  </a:rPr>
                  <a:t>. </a:t>
                </a:r>
                <a:r>
                  <a:rPr lang="sl-SI" sz="2400" dirty="0" smtClean="0">
                    <a:latin typeface="Gill Sans MT" panose="020B0502020104020203" pitchFamily="34" charset="-18"/>
                    <a:ea typeface="Times New Roman" panose="02020603050405020304" pitchFamily="18" charset="0"/>
                    <a:cs typeface="Times New Roman" panose="02020603050405020304" pitchFamily="18" charset="0"/>
                  </a:rPr>
                  <a:t> In </a:t>
                </a:r>
                <a:r>
                  <a:rPr lang="sl-SI" sz="2400" dirty="0" err="1" smtClean="0">
                    <a:latin typeface="Gill Sans MT" panose="020B0502020104020203" pitchFamily="34" charset="-18"/>
                    <a:ea typeface="Times New Roman" panose="02020603050405020304" pitchFamily="18" charset="0"/>
                    <a:cs typeface="Times New Roman" panose="02020603050405020304" pitchFamily="18" charset="0"/>
                  </a:rPr>
                  <a:t>this</a:t>
                </a:r>
                <a:r>
                  <a:rPr lang="sl-SI" sz="2400" dirty="0" smtClean="0">
                    <a:latin typeface="Gill Sans MT" panose="020B0502020104020203" pitchFamily="34" charset="-18"/>
                    <a:ea typeface="Times New Roman" panose="02020603050405020304" pitchFamily="18" charset="0"/>
                    <a:cs typeface="Times New Roman" panose="02020603050405020304" pitchFamily="18" charset="0"/>
                  </a:rPr>
                  <a:t> </a:t>
                </a:r>
                <a:r>
                  <a:rPr lang="sl-SI" sz="2400" dirty="0" err="1" smtClean="0">
                    <a:latin typeface="Gill Sans MT" panose="020B0502020104020203" pitchFamily="34" charset="-18"/>
                    <a:ea typeface="Times New Roman" panose="02020603050405020304" pitchFamily="18" charset="0"/>
                    <a:cs typeface="Times New Roman" panose="02020603050405020304" pitchFamily="18" charset="0"/>
                  </a:rPr>
                  <a:t>case</a:t>
                </a:r>
                <a:r>
                  <a:rPr lang="sl-SI" sz="2400" dirty="0" smtClean="0">
                    <a:latin typeface="Gill Sans MT" panose="020B0502020104020203" pitchFamily="34" charset="-18"/>
                    <a:ea typeface="Times New Roman" panose="02020603050405020304" pitchFamily="18" charset="0"/>
                    <a:cs typeface="Times New Roman" panose="02020603050405020304" pitchFamily="18" charset="0"/>
                  </a:rPr>
                  <a:t> </a:t>
                </a:r>
                <a:r>
                  <a:rPr lang="sl-SI" sz="2400" dirty="0" err="1" smtClean="0">
                    <a:latin typeface="Gill Sans MT" panose="020B0502020104020203" pitchFamily="34" charset="-18"/>
                    <a:ea typeface="Times New Roman" panose="02020603050405020304" pitchFamily="18" charset="0"/>
                    <a:cs typeface="Times New Roman" panose="02020603050405020304" pitchFamily="18" charset="0"/>
                  </a:rPr>
                  <a:t>the</a:t>
                </a:r>
                <a:r>
                  <a:rPr lang="sl-SI" sz="2400" dirty="0" smtClean="0">
                    <a:latin typeface="Gill Sans MT" panose="020B0502020104020203" pitchFamily="34" charset="-18"/>
                    <a:ea typeface="Times New Roman" panose="02020603050405020304" pitchFamily="18" charset="0"/>
                    <a:cs typeface="Times New Roman" panose="02020603050405020304" pitchFamily="18" charset="0"/>
                  </a:rPr>
                  <a:t> </a:t>
                </a:r>
                <a:r>
                  <a:rPr lang="sl-SI" sz="2400" dirty="0" err="1" smtClean="0">
                    <a:latin typeface="Gill Sans MT" panose="020B0502020104020203" pitchFamily="34" charset="-18"/>
                    <a:ea typeface="Times New Roman" panose="02020603050405020304" pitchFamily="18" charset="0"/>
                    <a:cs typeface="Times New Roman" panose="02020603050405020304" pitchFamily="18" charset="0"/>
                  </a:rPr>
                  <a:t>angle</a:t>
                </a:r>
                <a:r>
                  <a:rPr lang="sl-SI" sz="2400" dirty="0" smtClean="0">
                    <a:latin typeface="Gill Sans MT" panose="020B0502020104020203" pitchFamily="34" charset="-18"/>
                    <a:ea typeface="Times New Roman" panose="02020603050405020304" pitchFamily="18" charset="0"/>
                    <a:cs typeface="Times New Roman" panose="02020603050405020304" pitchFamily="18" charset="0"/>
                  </a:rPr>
                  <a:t> </a:t>
                </a:r>
                <a:r>
                  <a:rPr lang="sl-SI" sz="2400" dirty="0" err="1" smtClean="0">
                    <a:latin typeface="Gill Sans MT" panose="020B0502020104020203" pitchFamily="34" charset="-18"/>
                    <a:ea typeface="Times New Roman" panose="02020603050405020304" pitchFamily="18" charset="0"/>
                    <a:cs typeface="Times New Roman" panose="02020603050405020304" pitchFamily="18" charset="0"/>
                  </a:rPr>
                  <a:t>of</a:t>
                </a:r>
                <a:r>
                  <a:rPr lang="sl-SI" sz="2400" dirty="0" smtClean="0">
                    <a:latin typeface="Gill Sans MT" panose="020B0502020104020203" pitchFamily="34" charset="-18"/>
                    <a:ea typeface="Times New Roman" panose="02020603050405020304" pitchFamily="18" charset="0"/>
                    <a:cs typeface="Times New Roman" panose="02020603050405020304" pitchFamily="18" charset="0"/>
                  </a:rPr>
                  <a:t> </a:t>
                </a:r>
                <a:r>
                  <a:rPr lang="sl-SI" sz="2400" dirty="0" err="1" smtClean="0">
                    <a:latin typeface="Gill Sans MT" panose="020B0502020104020203" pitchFamily="34" charset="-18"/>
                    <a:ea typeface="Times New Roman" panose="02020603050405020304" pitchFamily="18" charset="0"/>
                    <a:cs typeface="Times New Roman" panose="02020603050405020304" pitchFamily="18" charset="0"/>
                  </a:rPr>
                  <a:t>inclination</a:t>
                </a:r>
                <a:r>
                  <a:rPr lang="sl-SI" sz="2400" dirty="0" smtClean="0">
                    <a:latin typeface="Gill Sans MT" panose="020B0502020104020203" pitchFamily="34" charset="-18"/>
                    <a:ea typeface="Times New Roman" panose="02020603050405020304" pitchFamily="18" charset="0"/>
                    <a:cs typeface="Times New Roman" panose="02020603050405020304" pitchFamily="18" charset="0"/>
                  </a:rPr>
                  <a:t> </a:t>
                </a:r>
                <a:r>
                  <a:rPr lang="sl-SI" sz="2400" dirty="0" err="1" smtClean="0">
                    <a:latin typeface="Gill Sans MT" panose="020B0502020104020203" pitchFamily="34" charset="-18"/>
                    <a:ea typeface="Times New Roman" panose="02020603050405020304" pitchFamily="18" charset="0"/>
                    <a:cs typeface="Times New Roman" panose="02020603050405020304" pitchFamily="18" charset="0"/>
                  </a:rPr>
                  <a:t>equals</a:t>
                </a:r>
                <a:r>
                  <a:rPr lang="sl-SI" sz="2400" dirty="0" smtClean="0">
                    <a:latin typeface="Gill Sans MT" panose="020B0502020104020203" pitchFamily="34" charset="-18"/>
                    <a:ea typeface="Times New Roman" panose="02020603050405020304" pitchFamily="18" charset="0"/>
                    <a:cs typeface="Times New Roman" panose="02020603050405020304" pitchFamily="18" charset="0"/>
                  </a:rPr>
                  <a:t> </a:t>
                </a:r>
                <a14:m>
                  <m:oMath xmlns:m="http://schemas.openxmlformats.org/officeDocument/2006/math">
                    <m:r>
                      <a:rPr lang="sl-SI" sz="2400" i="1">
                        <a:latin typeface="Cambria Math" panose="02040503050406030204" pitchFamily="18" charset="0"/>
                        <a:ea typeface="Times New Roman" panose="02020603050405020304" pitchFamily="18" charset="0"/>
                        <a:cs typeface="Times New Roman" panose="02020603050405020304" pitchFamily="18" charset="0"/>
                      </a:rPr>
                      <m:t>𝛼</m:t>
                    </m:r>
                    <m:r>
                      <a:rPr lang="sl-SI" sz="2400" i="1">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sl-SI" sz="2400" i="1">
                            <a:latin typeface="Cambria Math" panose="02040503050406030204" pitchFamily="18" charset="0"/>
                            <a:ea typeface="Times New Roman" panose="02020603050405020304" pitchFamily="18" charset="0"/>
                            <a:cs typeface="Times New Roman" panose="02020603050405020304" pitchFamily="18" charset="0"/>
                          </a:rPr>
                        </m:ctrlPr>
                      </m:sSupPr>
                      <m:e>
                        <m:r>
                          <a:rPr lang="sl-SI" sz="2400" i="1">
                            <a:latin typeface="Cambria Math" panose="02040503050406030204" pitchFamily="18" charset="0"/>
                            <a:ea typeface="Times New Roman" panose="02020603050405020304" pitchFamily="18" charset="0"/>
                            <a:cs typeface="Times New Roman" panose="02020603050405020304" pitchFamily="18" charset="0"/>
                          </a:rPr>
                          <m:t>= 84.16388769</m:t>
                        </m:r>
                      </m:e>
                      <m:sup>
                        <m:r>
                          <a:rPr lang="sl-SI" sz="2400" i="1">
                            <a:latin typeface="Cambria Math" panose="02040503050406030204" pitchFamily="18" charset="0"/>
                            <a:ea typeface="Times New Roman" panose="02020603050405020304" pitchFamily="18" charset="0"/>
                            <a:cs typeface="Times New Roman" panose="02020603050405020304" pitchFamily="18" charset="0"/>
                          </a:rPr>
                          <m:t>0</m:t>
                        </m:r>
                      </m:sup>
                    </m:sSup>
                    <m:r>
                      <a:rPr lang="sl-SI" sz="2400" i="1">
                        <a:latin typeface="Cambria Math" panose="02040503050406030204" pitchFamily="18" charset="0"/>
                        <a:ea typeface="Times New Roman" panose="02020603050405020304" pitchFamily="18" charset="0"/>
                        <a:cs typeface="Times New Roman" panose="02020603050405020304" pitchFamily="18" charset="0"/>
                      </a:rPr>
                      <m:t>.</m:t>
                    </m:r>
                  </m:oMath>
                </a14:m>
                <a:endParaRPr lang="sl-SI" sz="2400" dirty="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 name="Pravokotnik 1"/>
              <p:cNvSpPr>
                <a:spLocks noRot="1" noChangeAspect="1" noMove="1" noResize="1" noEditPoints="1" noAdjustHandles="1" noChangeArrowheads="1" noChangeShapeType="1" noTextEdit="1"/>
              </p:cNvSpPr>
              <p:nvPr/>
            </p:nvSpPr>
            <p:spPr>
              <a:xfrm>
                <a:off x="5689045" y="3568413"/>
                <a:ext cx="6096000" cy="2308324"/>
              </a:xfrm>
              <a:prstGeom prst="rect">
                <a:avLst/>
              </a:prstGeom>
              <a:blipFill rotWithShape="0">
                <a:blip r:embed="rId4"/>
                <a:stretch>
                  <a:fillRect l="-1500" b="-2375"/>
                </a:stretch>
              </a:blipFill>
            </p:spPr>
            <p:txBody>
              <a:bodyPr/>
              <a:lstStyle/>
              <a:p>
                <a:r>
                  <a:rPr lang="sl-SI">
                    <a:noFill/>
                  </a:rPr>
                  <a:t> </a:t>
                </a:r>
              </a:p>
            </p:txBody>
          </p:sp>
        </mc:Fallback>
      </mc:AlternateContent>
    </p:spTree>
    <p:extLst>
      <p:ext uri="{BB962C8B-B14F-4D97-AF65-F5344CB8AC3E}">
        <p14:creationId xmlns:p14="http://schemas.microsoft.com/office/powerpoint/2010/main" val="5142368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3028665" y="599085"/>
            <a:ext cx="5624810" cy="461665"/>
          </a:xfrm>
          <a:prstGeom prst="rect">
            <a:avLst/>
          </a:prstGeom>
          <a:noFill/>
        </p:spPr>
        <p:txBody>
          <a:bodyPr wrap="none" rtlCol="0">
            <a:spAutoFit/>
          </a:bodyPr>
          <a:lstStyle/>
          <a:p>
            <a:pPr algn="ctr"/>
            <a:r>
              <a:rPr lang="sl-SI" sz="2400" dirty="0" err="1" smtClean="0">
                <a:solidFill>
                  <a:schemeClr val="tx2"/>
                </a:solidFill>
                <a:latin typeface="Gill Sans MT" panose="020B0502020104020203" pitchFamily="34" charset="-18"/>
              </a:rPr>
              <a:t>Complementary</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scutoid</a:t>
            </a:r>
            <a:r>
              <a:rPr lang="sl-SI" sz="2400" dirty="0" smtClean="0">
                <a:solidFill>
                  <a:schemeClr val="tx2"/>
                </a:solidFill>
                <a:latin typeface="Gill Sans MT" panose="020B0502020104020203" pitchFamily="34" charset="-18"/>
              </a:rPr>
              <a:t> 5-6- </a:t>
            </a:r>
            <a:r>
              <a:rPr lang="sl-SI" sz="2400" dirty="0" err="1" smtClean="0">
                <a:solidFill>
                  <a:schemeClr val="tx2"/>
                </a:solidFill>
                <a:latin typeface="Gill Sans MT" panose="020B0502020104020203" pitchFamily="34" charset="-18"/>
              </a:rPr>
              <a:t>connecting</a:t>
            </a:r>
            <a:r>
              <a:rPr lang="sl-SI" sz="2400" dirty="0" smtClean="0">
                <a:solidFill>
                  <a:schemeClr val="tx2"/>
                </a:solidFill>
                <a:latin typeface="Gill Sans MT" panose="020B0502020104020203" pitchFamily="34" charset="-18"/>
              </a:rPr>
              <a:t> 3x</a:t>
            </a:r>
            <a:endParaRPr lang="sl-SI" sz="2400" dirty="0">
              <a:solidFill>
                <a:schemeClr val="tx2"/>
              </a:solidFill>
              <a:latin typeface="Gill Sans MT" panose="020B0502020104020203" pitchFamily="34" charset="-18"/>
            </a:endParaRPr>
          </a:p>
        </p:txBody>
      </p:sp>
      <p:pic>
        <p:nvPicPr>
          <p:cNvPr id="4" name="Slika 3"/>
          <p:cNvPicPr>
            <a:picLocks noChangeAspect="1"/>
          </p:cNvPicPr>
          <p:nvPr/>
        </p:nvPicPr>
        <p:blipFill>
          <a:blip r:embed="rId2"/>
          <a:stretch>
            <a:fillRect/>
          </a:stretch>
        </p:blipFill>
        <p:spPr>
          <a:xfrm>
            <a:off x="3066657" y="1627365"/>
            <a:ext cx="5548816" cy="4807142"/>
          </a:xfrm>
          <a:prstGeom prst="rect">
            <a:avLst/>
          </a:prstGeom>
        </p:spPr>
      </p:pic>
    </p:spTree>
    <p:extLst>
      <p:ext uri="{BB962C8B-B14F-4D97-AF65-F5344CB8AC3E}">
        <p14:creationId xmlns:p14="http://schemas.microsoft.com/office/powerpoint/2010/main" val="21480350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557" y="342900"/>
            <a:ext cx="7983967" cy="5987975"/>
          </a:xfrm>
          <a:prstGeom prst="rect">
            <a:avLst/>
          </a:prstGeom>
        </p:spPr>
      </p:pic>
      <mc:AlternateContent xmlns:mc="http://schemas.openxmlformats.org/markup-compatibility/2006" xmlns:a14="http://schemas.microsoft.com/office/drawing/2010/main">
        <mc:Choice Requires="a14">
          <p:sp>
            <p:nvSpPr>
              <p:cNvPr id="3" name="Pravokotnik 2"/>
              <p:cNvSpPr/>
              <p:nvPr/>
            </p:nvSpPr>
            <p:spPr>
              <a:xfrm>
                <a:off x="1789158" y="6426194"/>
                <a:ext cx="8439618" cy="369332"/>
              </a:xfrm>
              <a:prstGeom prst="rect">
                <a:avLst/>
              </a:prstGeom>
            </p:spPr>
            <p:txBody>
              <a:bodyPr wrap="none">
                <a:spAutoFit/>
              </a:bodyPr>
              <a:lstStyle/>
              <a:p>
                <a:r>
                  <a:rPr lang="sl-SI" dirty="0" err="1" smtClean="0">
                    <a:solidFill>
                      <a:srgbClr val="002060"/>
                    </a:solidFill>
                    <a:latin typeface="Gill Sans MT" panose="020B0502020104020203" pitchFamily="34" charset="-18"/>
                  </a:rPr>
                  <a:t>We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can‘t</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construct</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the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circle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because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the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equation</a:t>
                </a:r>
                <a:r>
                  <a:rPr lang="sl-SI" dirty="0" smtClean="0">
                    <a:solidFill>
                      <a:srgbClr val="002060"/>
                    </a:solidFill>
                    <a:latin typeface="Gill Sans MT" panose="020B0502020104020203" pitchFamily="34" charset="-18"/>
                  </a:rPr>
                  <a:t> </a:t>
                </a:r>
                <a14:m>
                  <m:oMath xmlns:m="http://schemas.openxmlformats.org/officeDocument/2006/math">
                    <m:r>
                      <a:rPr lang="sl-SI" b="0" i="1" smtClean="0">
                        <a:solidFill>
                          <a:srgbClr val="002060"/>
                        </a:solidFill>
                        <a:latin typeface="Cambria Math" panose="02040503050406030204" pitchFamily="18" charset="0"/>
                      </a:rPr>
                      <m:t>𝑘</m:t>
                    </m:r>
                    <m:r>
                      <a:rPr lang="sl-SI" b="0" i="1" smtClean="0">
                        <a:solidFill>
                          <a:srgbClr val="002060"/>
                        </a:solidFill>
                        <a:latin typeface="Cambria Math" panose="02040503050406030204" pitchFamily="18" charset="0"/>
                        <a:ea typeface="Cambria Math" panose="02040503050406030204" pitchFamily="18" charset="0"/>
                      </a:rPr>
                      <m:t>∙48=360</m:t>
                    </m:r>
                  </m:oMath>
                </a14:m>
                <a:r>
                  <a:rPr lang="sl-SI" dirty="0" smtClean="0">
                    <a:solidFill>
                      <a:srgbClr val="002060"/>
                    </a:solidFill>
                    <a:latin typeface="Gill Sans MT" panose="020B0502020104020203" pitchFamily="34" charset="-18"/>
                  </a:rPr>
                  <a:t> is not </a:t>
                </a:r>
                <a:r>
                  <a:rPr lang="sl-SI" dirty="0" err="1" smtClean="0">
                    <a:solidFill>
                      <a:srgbClr val="002060"/>
                    </a:solidFill>
                    <a:latin typeface="Gill Sans MT" panose="020B0502020104020203" pitchFamily="34" charset="-18"/>
                  </a:rPr>
                  <a:t>solvable</a:t>
                </a:r>
                <a:r>
                  <a:rPr lang="sl-SI" dirty="0" smtClean="0">
                    <a:solidFill>
                      <a:srgbClr val="002060"/>
                    </a:solidFill>
                    <a:latin typeface="Gill Sans MT" panose="020B0502020104020203" pitchFamily="34" charset="-18"/>
                  </a:rPr>
                  <a:t> in </a:t>
                </a:r>
                <a14:m>
                  <m:oMath xmlns:m="http://schemas.openxmlformats.org/officeDocument/2006/math">
                    <m:r>
                      <a:rPr lang="sl-SI" b="0" i="1" smtClean="0">
                        <a:solidFill>
                          <a:srgbClr val="002060"/>
                        </a:solidFill>
                        <a:latin typeface="Cambria Math" panose="02040503050406030204" pitchFamily="18" charset="0"/>
                      </a:rPr>
                      <m:t>𝑁</m:t>
                    </m:r>
                  </m:oMath>
                </a14:m>
                <a:r>
                  <a:rPr lang="sl-SI" dirty="0" smtClean="0">
                    <a:solidFill>
                      <a:srgbClr val="002060"/>
                    </a:solidFill>
                    <a:latin typeface="Gill Sans MT" panose="020B0502020104020203" pitchFamily="34" charset="-18"/>
                  </a:rPr>
                  <a:t>.</a:t>
                </a:r>
                <a:endParaRPr lang="sl-SI" dirty="0">
                  <a:solidFill>
                    <a:srgbClr val="002060"/>
                  </a:solidFill>
                  <a:latin typeface="Gill Sans MT" panose="020B0502020104020203" pitchFamily="34" charset="-18"/>
                </a:endParaRPr>
              </a:p>
            </p:txBody>
          </p:sp>
        </mc:Choice>
        <mc:Fallback xmlns="">
          <p:sp>
            <p:nvSpPr>
              <p:cNvPr id="3" name="Pravokotnik 2"/>
              <p:cNvSpPr>
                <a:spLocks noRot="1" noChangeAspect="1" noMove="1" noResize="1" noEditPoints="1" noAdjustHandles="1" noChangeArrowheads="1" noChangeShapeType="1" noTextEdit="1"/>
              </p:cNvSpPr>
              <p:nvPr/>
            </p:nvSpPr>
            <p:spPr>
              <a:xfrm>
                <a:off x="1789158" y="6426194"/>
                <a:ext cx="8439618" cy="369332"/>
              </a:xfrm>
              <a:prstGeom prst="rect">
                <a:avLst/>
              </a:prstGeom>
              <a:blipFill>
                <a:blip r:embed="rId3"/>
                <a:stretch>
                  <a:fillRect l="-578" t="-8197" b="-24590"/>
                </a:stretch>
              </a:blipFill>
            </p:spPr>
            <p:txBody>
              <a:bodyPr/>
              <a:lstStyle/>
              <a:p>
                <a:r>
                  <a:rPr lang="sl-SI">
                    <a:noFill/>
                  </a:rPr>
                  <a:t> </a:t>
                </a:r>
              </a:p>
            </p:txBody>
          </p:sp>
        </mc:Fallback>
      </mc:AlternateContent>
    </p:spTree>
    <p:extLst>
      <p:ext uri="{BB962C8B-B14F-4D97-AF65-F5344CB8AC3E}">
        <p14:creationId xmlns:p14="http://schemas.microsoft.com/office/powerpoint/2010/main" val="16866979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3255361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2979845" y="335505"/>
            <a:ext cx="6096000" cy="6372578"/>
          </a:xfrm>
          <a:prstGeom prst="rect">
            <a:avLst/>
          </a:prstGeom>
        </p:spPr>
        <p:txBody>
          <a:bodyPr>
            <a:spAutoFit/>
          </a:bodyPr>
          <a:lstStyle/>
          <a:p>
            <a:pPr marL="274320" indent="-274320" algn="just">
              <a:lnSpc>
                <a:spcPct val="150000"/>
              </a:lnSpc>
              <a:spcBef>
                <a:spcPts val="1200"/>
              </a:spcBef>
              <a:spcAft>
                <a:spcPts val="0"/>
              </a:spcAft>
            </a:pPr>
            <a:r>
              <a:rPr lang="sl-SI" sz="1100" b="1" kern="0" dirty="0" err="1">
                <a:solidFill>
                  <a:srgbClr val="2E74B5"/>
                </a:solidFill>
                <a:latin typeface="Gill Sans MT" panose="020B0502020104020203" pitchFamily="34" charset="-18"/>
                <a:ea typeface="Times New Roman" panose="02020603050405020304" pitchFamily="18" charset="0"/>
                <a:cs typeface="Times New Roman" panose="02020603050405020304" pitchFamily="18" charset="0"/>
              </a:rPr>
              <a:t>Abstract</a:t>
            </a:r>
            <a:endParaRPr lang="sl-SI" sz="11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sl-SI" sz="1100" dirty="0">
                <a:latin typeface="Arial" panose="020B0604020202020204" pitchFamily="34" charset="0"/>
                <a:ea typeface="Calibri" panose="020F0502020204030204" pitchFamily="34" charset="0"/>
                <a:cs typeface="Times New Roman" panose="02020603050405020304" pitchFamily="18" charset="0"/>
              </a:rPr>
              <a:t> </a:t>
            </a:r>
          </a:p>
          <a:p>
            <a:pPr algn="just">
              <a:lnSpc>
                <a:spcPct val="150000"/>
              </a:lnSpc>
              <a:spcAft>
                <a:spcPts val="800"/>
              </a:spcAft>
            </a:pPr>
            <a:r>
              <a:rPr lang="en-GB" sz="1100" spc="15" dirty="0">
                <a:latin typeface="Gill Sans MT" panose="020B0502020104020203" pitchFamily="34" charset="-18"/>
                <a:ea typeface="Calibri" panose="020F0502020204030204" pitchFamily="34" charset="0"/>
                <a:cs typeface="Times New Roman" panose="02020603050405020304" pitchFamily="18" charset="0"/>
              </a:rPr>
              <a:t>At the end of July 2018, researchers from the University of Seville </a:t>
            </a:r>
            <a:r>
              <a:rPr lang="sl-SI" sz="1100" spc="15" dirty="0" err="1">
                <a:latin typeface="Gill Sans MT" panose="020B0502020104020203" pitchFamily="34" charset="-18"/>
                <a:ea typeface="Calibri" panose="020F0502020204030204" pitchFamily="34" charset="0"/>
                <a:cs typeface="Times New Roman" panose="02020603050405020304" pitchFamily="18" charset="0"/>
              </a:rPr>
              <a:t>and</a:t>
            </a:r>
            <a:r>
              <a:rPr lang="sl-SI" sz="1100" spc="15" dirty="0">
                <a:latin typeface="Gill Sans MT" panose="020B0502020104020203" pitchFamily="34" charset="-18"/>
                <a:ea typeface="Calibri" panose="020F0502020204030204" pitchFamily="34" charset="0"/>
                <a:cs typeface="Times New Roman" panose="02020603050405020304" pitchFamily="18" charset="0"/>
              </a:rPr>
              <a:t> </a:t>
            </a:r>
            <a:r>
              <a:rPr lang="sl-SI" sz="1100" spc="15" dirty="0" err="1">
                <a:latin typeface="Gill Sans MT" panose="020B0502020104020203" pitchFamily="34" charset="-18"/>
                <a:ea typeface="Calibri" panose="020F0502020204030204" pitchFamily="34" charset="0"/>
                <a:cs typeface="Times New Roman" panose="02020603050405020304" pitchFamily="18" charset="0"/>
              </a:rPr>
              <a:t>Lehigh</a:t>
            </a:r>
            <a:r>
              <a:rPr lang="sl-SI" sz="1100" spc="15" dirty="0">
                <a:latin typeface="Gill Sans MT" panose="020B0502020104020203" pitchFamily="34" charset="-18"/>
                <a:ea typeface="Calibri" panose="020F0502020204030204" pitchFamily="34" charset="0"/>
                <a:cs typeface="Times New Roman" panose="02020603050405020304" pitchFamily="18" charset="0"/>
              </a:rPr>
              <a:t> </a:t>
            </a:r>
            <a:r>
              <a:rPr lang="sl-SI" sz="1100" spc="15" dirty="0" err="1">
                <a:latin typeface="Gill Sans MT" panose="020B0502020104020203" pitchFamily="34" charset="-18"/>
                <a:ea typeface="Calibri" panose="020F0502020204030204" pitchFamily="34" charset="0"/>
                <a:cs typeface="Times New Roman" panose="02020603050405020304" pitchFamily="18" charset="0"/>
              </a:rPr>
              <a:t>University</a:t>
            </a:r>
            <a:r>
              <a:rPr lang="sl-SI" sz="1100" spc="15" dirty="0">
                <a:latin typeface="Gill Sans MT" panose="020B0502020104020203" pitchFamily="34" charset="-18"/>
                <a:ea typeface="Calibri" panose="020F0502020204030204" pitchFamily="34" charset="0"/>
                <a:cs typeface="Times New Roman" panose="02020603050405020304" pitchFamily="18" charset="0"/>
              </a:rPr>
              <a:t> (USA) </a:t>
            </a:r>
            <a:r>
              <a:rPr lang="en-GB" sz="1100" spc="15" dirty="0">
                <a:latin typeface="Gill Sans MT" panose="020B0502020104020203" pitchFamily="34" charset="-18"/>
                <a:ea typeface="Calibri" panose="020F0502020204030204" pitchFamily="34" charset="0"/>
                <a:cs typeface="Times New Roman" panose="02020603050405020304" pitchFamily="18" charset="0"/>
              </a:rPr>
              <a:t>published an article titled </a:t>
            </a:r>
            <a:r>
              <a:rPr lang="sl-SI" sz="1100" spc="15" dirty="0">
                <a:latin typeface="Gill Sans MT" panose="020B0502020104020203" pitchFamily="34" charset="-18"/>
                <a:ea typeface="Calibri" panose="020F0502020204030204" pitchFamily="34" charset="0"/>
                <a:cs typeface="Times New Roman" panose="02020603050405020304" pitchFamily="18" charset="0"/>
              </a:rPr>
              <a:t>»</a:t>
            </a:r>
            <a:r>
              <a:rPr lang="en-GB" sz="1100" spc="15" dirty="0" err="1">
                <a:latin typeface="Gill Sans MT" panose="020B0502020104020203" pitchFamily="34" charset="-18"/>
                <a:ea typeface="Calibri" panose="020F0502020204030204" pitchFamily="34" charset="0"/>
                <a:cs typeface="Times New Roman" panose="02020603050405020304" pitchFamily="18" charset="0"/>
              </a:rPr>
              <a:t>Scutoids</a:t>
            </a:r>
            <a:r>
              <a:rPr lang="en-GB" sz="1100" spc="15" dirty="0">
                <a:latin typeface="Gill Sans MT" panose="020B0502020104020203" pitchFamily="34" charset="-18"/>
                <a:ea typeface="Calibri" panose="020F0502020204030204" pitchFamily="34" charset="0"/>
                <a:cs typeface="Times New Roman" panose="02020603050405020304" pitchFamily="18" charset="0"/>
              </a:rPr>
              <a:t> are a geometric solution to three-dimensional packing of epithelia</a:t>
            </a:r>
            <a:r>
              <a:rPr lang="sl-SI" sz="1100" spc="15" dirty="0">
                <a:latin typeface="Gill Sans MT" panose="020B0502020104020203" pitchFamily="34" charset="-18"/>
                <a:ea typeface="Calibri" panose="020F0502020204030204" pitchFamily="34" charset="0"/>
                <a:cs typeface="Times New Roman" panose="02020603050405020304" pitchFamily="18" charset="0"/>
              </a:rPr>
              <a:t>«. </a:t>
            </a:r>
            <a:r>
              <a:rPr lang="en-GB" sz="1100" spc="15" dirty="0">
                <a:latin typeface="Gill Sans MT" panose="020B0502020104020203" pitchFamily="34" charset="-18"/>
                <a:ea typeface="Calibri" panose="020F0502020204030204" pitchFamily="34" charset="0"/>
                <a:cs typeface="Times New Roman" panose="02020603050405020304" pitchFamily="18" charset="0"/>
              </a:rPr>
              <a:t>The solution to the problem of packing epithelia cells in curved shapes was the discovery of a new geometric shape – the </a:t>
            </a:r>
            <a:r>
              <a:rPr lang="en-GB" sz="1100" spc="15" dirty="0" err="1">
                <a:latin typeface="Gill Sans MT" panose="020B0502020104020203" pitchFamily="34" charset="-18"/>
                <a:ea typeface="Calibri" panose="020F0502020204030204" pitchFamily="34" charset="0"/>
                <a:cs typeface="Times New Roman" panose="02020603050405020304" pitchFamily="18" charset="0"/>
              </a:rPr>
              <a:t>scutoid</a:t>
            </a:r>
            <a:r>
              <a:rPr lang="en-GB" sz="1100" spc="15" dirty="0">
                <a:latin typeface="Gill Sans MT" panose="020B0502020104020203" pitchFamily="34" charset="-18"/>
                <a:ea typeface="Calibri" panose="020F0502020204030204" pitchFamily="34" charset="0"/>
                <a:cs typeface="Times New Roman" panose="02020603050405020304" pitchFamily="18" charset="0"/>
              </a:rPr>
              <a:t>. The </a:t>
            </a:r>
            <a:r>
              <a:rPr lang="en-GB" sz="1100" spc="15" dirty="0" err="1">
                <a:latin typeface="Gill Sans MT" panose="020B0502020104020203" pitchFamily="34" charset="-18"/>
                <a:ea typeface="Calibri" panose="020F0502020204030204" pitchFamily="34" charset="0"/>
                <a:cs typeface="Times New Roman" panose="02020603050405020304" pitchFamily="18" charset="0"/>
              </a:rPr>
              <a:t>scutoid</a:t>
            </a:r>
            <a:r>
              <a:rPr lang="en-GB" sz="1100" spc="15" dirty="0">
                <a:latin typeface="Gill Sans MT" panose="020B0502020104020203" pitchFamily="34" charset="-18"/>
                <a:ea typeface="Calibri" panose="020F0502020204030204" pitchFamily="34" charset="0"/>
                <a:cs typeface="Times New Roman" panose="02020603050405020304" pitchFamily="18" charset="0"/>
              </a:rPr>
              <a:t> is a solid similar to the prism, whose base surfaces are two different parallel </a:t>
            </a:r>
            <a:r>
              <a:rPr lang="en-GB" sz="1100" i="1" spc="15" dirty="0">
                <a:latin typeface="Gill Sans MT" panose="020B0502020104020203" pitchFamily="34" charset="-18"/>
                <a:ea typeface="Calibri" panose="020F0502020204030204" pitchFamily="34" charset="0"/>
                <a:cs typeface="Times New Roman" panose="02020603050405020304" pitchFamily="18" charset="0"/>
              </a:rPr>
              <a:t>n</a:t>
            </a:r>
            <a:r>
              <a:rPr lang="en-GB" sz="1100" spc="15" dirty="0">
                <a:latin typeface="Gill Sans MT" panose="020B0502020104020203" pitchFamily="34" charset="-18"/>
                <a:ea typeface="Calibri" panose="020F0502020204030204" pitchFamily="34" charset="0"/>
                <a:cs typeface="Times New Roman" panose="02020603050405020304" pitchFamily="18" charset="0"/>
              </a:rPr>
              <a:t>-</a:t>
            </a:r>
            <a:r>
              <a:rPr lang="en-GB" sz="1100" spc="15" dirty="0" err="1">
                <a:latin typeface="Gill Sans MT" panose="020B0502020104020203" pitchFamily="34" charset="-18"/>
                <a:ea typeface="Calibri" panose="020F0502020204030204" pitchFamily="34" charset="0"/>
                <a:cs typeface="Times New Roman" panose="02020603050405020304" pitchFamily="18" charset="0"/>
              </a:rPr>
              <a:t>gons</a:t>
            </a:r>
            <a:r>
              <a:rPr lang="en-GB" sz="1100" spc="15" dirty="0">
                <a:latin typeface="Gill Sans MT" panose="020B0502020104020203" pitchFamily="34" charset="-18"/>
                <a:ea typeface="Calibri" panose="020F0502020204030204" pitchFamily="34" charset="0"/>
                <a:cs typeface="Times New Roman" panose="02020603050405020304" pitchFamily="18" charset="0"/>
              </a:rPr>
              <a:t>, the side edges are line segments or some other suitable curves of which at least two form the connection in the shape of the letter Y. That is necessary because of the different number of vertices in the base surfaces. The surfaces of the </a:t>
            </a:r>
            <a:r>
              <a:rPr lang="en-GB" sz="1100" spc="15" dirty="0" err="1">
                <a:latin typeface="Gill Sans MT" panose="020B0502020104020203" pitchFamily="34" charset="-18"/>
                <a:ea typeface="Calibri" panose="020F0502020204030204" pitchFamily="34" charset="0"/>
                <a:cs typeface="Times New Roman" panose="02020603050405020304" pitchFamily="18" charset="0"/>
              </a:rPr>
              <a:t>scutoid</a:t>
            </a:r>
            <a:r>
              <a:rPr lang="en-GB" sz="1100" spc="15" dirty="0">
                <a:latin typeface="Gill Sans MT" panose="020B0502020104020203" pitchFamily="34" charset="-18"/>
                <a:ea typeface="Calibri" panose="020F0502020204030204" pitchFamily="34" charset="0"/>
                <a:cs typeface="Times New Roman" panose="02020603050405020304" pitchFamily="18" charset="0"/>
              </a:rPr>
              <a:t> can be curved, which enables them to be used for the modelling of the way cells in the epithelial tissues connect. </a:t>
            </a:r>
            <a:endParaRPr lang="sl-SI" sz="11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1100" spc="15" dirty="0">
                <a:latin typeface="Gill Sans MT" panose="020B0502020104020203" pitchFamily="34" charset="-18"/>
                <a:ea typeface="Calibri" panose="020F0502020204030204" pitchFamily="34" charset="0"/>
                <a:cs typeface="Times New Roman" panose="02020603050405020304" pitchFamily="18" charset="0"/>
              </a:rPr>
              <a:t>In our research project, </a:t>
            </a:r>
            <a:r>
              <a:rPr lang="en-GB" sz="1100" spc="15" dirty="0" err="1">
                <a:latin typeface="Gill Sans MT" panose="020B0502020104020203" pitchFamily="34" charset="-18"/>
                <a:ea typeface="Calibri" panose="020F0502020204030204" pitchFamily="34" charset="0"/>
                <a:cs typeface="Times New Roman" panose="02020603050405020304" pitchFamily="18" charset="0"/>
              </a:rPr>
              <a:t>scutoids</a:t>
            </a:r>
            <a:r>
              <a:rPr lang="en-GB" sz="1100" spc="15" dirty="0">
                <a:latin typeface="Gill Sans MT" panose="020B0502020104020203" pitchFamily="34" charset="-18"/>
                <a:ea typeface="Calibri" panose="020F0502020204030204" pitchFamily="34" charset="0"/>
                <a:cs typeface="Times New Roman" panose="02020603050405020304" pitchFamily="18" charset="0"/>
              </a:rPr>
              <a:t> were observed in spaces between two parallel planes and were analysed from mathematical aspects. The definition was limited to those </a:t>
            </a:r>
            <a:r>
              <a:rPr lang="en-GB" sz="1100" spc="15" dirty="0" err="1">
                <a:latin typeface="Gill Sans MT" panose="020B0502020104020203" pitchFamily="34" charset="-18"/>
                <a:ea typeface="Calibri" panose="020F0502020204030204" pitchFamily="34" charset="0"/>
                <a:cs typeface="Times New Roman" panose="02020603050405020304" pitchFamily="18" charset="0"/>
              </a:rPr>
              <a:t>scutoids</a:t>
            </a:r>
            <a:r>
              <a:rPr lang="en-GB" sz="1100" spc="15" dirty="0">
                <a:latin typeface="Gill Sans MT" panose="020B0502020104020203" pitchFamily="34" charset="-18"/>
                <a:ea typeface="Calibri" panose="020F0502020204030204" pitchFamily="34" charset="0"/>
                <a:cs typeface="Times New Roman" panose="02020603050405020304" pitchFamily="18" charset="0"/>
              </a:rPr>
              <a:t> whose basic surfaces are the correct polygons with n and n + 1 vertices, which are connected with line segments. We searched for those </a:t>
            </a:r>
            <a:r>
              <a:rPr lang="en-GB" sz="1100" spc="15" dirty="0" err="1">
                <a:latin typeface="Gill Sans MT" panose="020B0502020104020203" pitchFamily="34" charset="-18"/>
                <a:ea typeface="Calibri" panose="020F0502020204030204" pitchFamily="34" charset="0"/>
                <a:cs typeface="Times New Roman" panose="02020603050405020304" pitchFamily="18" charset="0"/>
              </a:rPr>
              <a:t>scutoids</a:t>
            </a:r>
            <a:r>
              <a:rPr lang="en-GB" sz="1100" spc="15" dirty="0">
                <a:latin typeface="Gill Sans MT" panose="020B0502020104020203" pitchFamily="34" charset="-18"/>
                <a:ea typeface="Calibri" panose="020F0502020204030204" pitchFamily="34" charset="0"/>
                <a:cs typeface="Times New Roman" panose="02020603050405020304" pitchFamily="18" charset="0"/>
              </a:rPr>
              <a:t> which supplement each other in pairs alongside the surfaces surrounding Y. In the sources available, the only </a:t>
            </a:r>
            <a:r>
              <a:rPr lang="en-GB" sz="1100" spc="15" dirty="0" err="1">
                <a:latin typeface="Gill Sans MT" panose="020B0502020104020203" pitchFamily="34" charset="-18"/>
                <a:ea typeface="Calibri" panose="020F0502020204030204" pitchFamily="34" charset="0"/>
                <a:cs typeface="Times New Roman" panose="02020603050405020304" pitchFamily="18" charset="0"/>
              </a:rPr>
              <a:t>scutoid</a:t>
            </a:r>
            <a:r>
              <a:rPr lang="en-GB" sz="1100" spc="15" dirty="0">
                <a:latin typeface="Gill Sans MT" panose="020B0502020104020203" pitchFamily="34" charset="-18"/>
                <a:ea typeface="Calibri" panose="020F0502020204030204" pitchFamily="34" charset="0"/>
                <a:cs typeface="Times New Roman" panose="02020603050405020304" pitchFamily="18" charset="0"/>
              </a:rPr>
              <a:t> described is the one with a pentagon and a hexagon as its base surfaces, which we named the complementary 5-6 </a:t>
            </a:r>
            <a:r>
              <a:rPr lang="en-GB" sz="1100" spc="15" dirty="0" err="1">
                <a:latin typeface="Gill Sans MT" panose="020B0502020104020203" pitchFamily="34" charset="-18"/>
                <a:ea typeface="Calibri" panose="020F0502020204030204" pitchFamily="34" charset="0"/>
                <a:cs typeface="Times New Roman" panose="02020603050405020304" pitchFamily="18" charset="0"/>
              </a:rPr>
              <a:t>scutoid</a:t>
            </a:r>
            <a:r>
              <a:rPr lang="en-GB" sz="1100" spc="15" dirty="0">
                <a:latin typeface="Gill Sans MT" panose="020B0502020104020203" pitchFamily="34" charset="-18"/>
                <a:ea typeface="Calibri" panose="020F0502020204030204" pitchFamily="34" charset="0"/>
                <a:cs typeface="Times New Roman" panose="02020603050405020304" pitchFamily="18" charset="0"/>
              </a:rPr>
              <a:t>. The aim of the research project was to design and analyse the complementary 5-6 </a:t>
            </a:r>
            <a:r>
              <a:rPr lang="en-GB" sz="1100" spc="15" dirty="0" err="1">
                <a:latin typeface="Gill Sans MT" panose="020B0502020104020203" pitchFamily="34" charset="-18"/>
                <a:ea typeface="Calibri" panose="020F0502020204030204" pitchFamily="34" charset="0"/>
                <a:cs typeface="Times New Roman" panose="02020603050405020304" pitchFamily="18" charset="0"/>
              </a:rPr>
              <a:t>scutoid</a:t>
            </a:r>
            <a:r>
              <a:rPr lang="en-GB" sz="1100" spc="15" dirty="0">
                <a:latin typeface="Gill Sans MT" panose="020B0502020104020203" pitchFamily="34" charset="-18"/>
                <a:ea typeface="Calibri" panose="020F0502020204030204" pitchFamily="34" charset="0"/>
                <a:cs typeface="Times New Roman" panose="02020603050405020304" pitchFamily="18" charset="0"/>
              </a:rPr>
              <a:t>. In addition, two other </a:t>
            </a:r>
            <a:r>
              <a:rPr lang="en-GB" sz="1100" spc="15" dirty="0" err="1">
                <a:latin typeface="Gill Sans MT" panose="020B0502020104020203" pitchFamily="34" charset="-18"/>
                <a:ea typeface="Calibri" panose="020F0502020204030204" pitchFamily="34" charset="0"/>
                <a:cs typeface="Times New Roman" panose="02020603050405020304" pitchFamily="18" charset="0"/>
              </a:rPr>
              <a:t>scutoids</a:t>
            </a:r>
            <a:r>
              <a:rPr lang="en-GB" sz="1100" spc="15" dirty="0">
                <a:latin typeface="Gill Sans MT" panose="020B0502020104020203" pitchFamily="34" charset="-18"/>
                <a:ea typeface="Calibri" panose="020F0502020204030204" pitchFamily="34" charset="0"/>
                <a:cs typeface="Times New Roman" panose="02020603050405020304" pitchFamily="18" charset="0"/>
              </a:rPr>
              <a:t> were constructed, the complementary </a:t>
            </a:r>
            <a:r>
              <a:rPr lang="en-GB" sz="1100" spc="15" dirty="0" err="1">
                <a:latin typeface="Gill Sans MT" panose="020B0502020104020203" pitchFamily="34" charset="-18"/>
                <a:ea typeface="Calibri" panose="020F0502020204030204" pitchFamily="34" charset="0"/>
                <a:cs typeface="Times New Roman" panose="02020603050405020304" pitchFamily="18" charset="0"/>
              </a:rPr>
              <a:t>scutoid</a:t>
            </a:r>
            <a:r>
              <a:rPr lang="en-GB" sz="1100" spc="15" dirty="0">
                <a:latin typeface="Gill Sans MT" panose="020B0502020104020203" pitchFamily="34" charset="-18"/>
                <a:ea typeface="Calibri" panose="020F0502020204030204" pitchFamily="34" charset="0"/>
                <a:cs typeface="Times New Roman" panose="02020603050405020304" pitchFamily="18" charset="0"/>
              </a:rPr>
              <a:t> 4-5 and the complementary </a:t>
            </a:r>
            <a:r>
              <a:rPr lang="en-GB" sz="1100" spc="15" dirty="0" err="1">
                <a:latin typeface="Gill Sans MT" panose="020B0502020104020203" pitchFamily="34" charset="-18"/>
                <a:ea typeface="Calibri" panose="020F0502020204030204" pitchFamily="34" charset="0"/>
                <a:cs typeface="Times New Roman" panose="02020603050405020304" pitchFamily="18" charset="0"/>
              </a:rPr>
              <a:t>scutoid</a:t>
            </a:r>
            <a:r>
              <a:rPr lang="en-GB" sz="1100" spc="15" dirty="0">
                <a:latin typeface="Gill Sans MT" panose="020B0502020104020203" pitchFamily="34" charset="-18"/>
                <a:ea typeface="Calibri" panose="020F0502020204030204" pitchFamily="34" charset="0"/>
                <a:cs typeface="Times New Roman" panose="02020603050405020304" pitchFamily="18" charset="0"/>
              </a:rPr>
              <a:t> 3-4. Their properties were described and the way in which they connect in pairs was researched.</a:t>
            </a:r>
            <a:endParaRPr lang="sl-SI" sz="11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1100" dirty="0">
                <a:latin typeface="Gill Sans MT" panose="020B0502020104020203" pitchFamily="34" charset="-18"/>
                <a:ea typeface="Calibri" panose="020F0502020204030204" pitchFamily="34" charset="0"/>
                <a:cs typeface="Times New Roman" panose="02020603050405020304" pitchFamily="18" charset="0"/>
              </a:rPr>
              <a:t>Key words: </a:t>
            </a:r>
            <a:r>
              <a:rPr lang="en-GB" sz="1100" i="1" dirty="0" err="1">
                <a:latin typeface="Gill Sans MT" panose="020B0502020104020203" pitchFamily="34" charset="-18"/>
                <a:ea typeface="Calibri" panose="020F0502020204030204" pitchFamily="34" charset="0"/>
                <a:cs typeface="Times New Roman" panose="02020603050405020304" pitchFamily="18" charset="0"/>
              </a:rPr>
              <a:t>scutoid</a:t>
            </a:r>
            <a:r>
              <a:rPr lang="en-GB" sz="1100" i="1" dirty="0">
                <a:latin typeface="Gill Sans MT" panose="020B0502020104020203" pitchFamily="34" charset="-18"/>
                <a:ea typeface="Calibri" panose="020F0502020204030204" pitchFamily="34" charset="0"/>
                <a:cs typeface="Times New Roman" panose="02020603050405020304" pitchFamily="18" charset="0"/>
              </a:rPr>
              <a:t>, scutellum, space packing, epithelia</a:t>
            </a:r>
            <a:r>
              <a:rPr lang="en-GB" sz="1100" i="1" dirty="0" smtClean="0">
                <a:latin typeface="Gill Sans MT" panose="020B0502020104020203" pitchFamily="34" charset="-18"/>
                <a:ea typeface="Calibri" panose="020F0502020204030204" pitchFamily="34" charset="0"/>
                <a:cs typeface="Times New Roman" panose="02020603050405020304" pitchFamily="18" charset="0"/>
              </a:rPr>
              <a:t>.</a:t>
            </a:r>
            <a:endParaRPr lang="sl-SI" sz="1100" i="1" dirty="0" smtClean="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50000"/>
              </a:lnSpc>
              <a:spcAft>
                <a:spcPts val="800"/>
              </a:spcAft>
            </a:pPr>
            <a:endParaRPr lang="sl-SI" sz="1100" i="1" dirty="0">
              <a:latin typeface="Gill Sans MT" panose="020B0502020104020203" pitchFamily="34" charset="-18"/>
              <a:ea typeface="Calibri" panose="020F0502020204030204" pitchFamily="34" charset="0"/>
              <a:cs typeface="Times New Roman" panose="02020603050405020304" pitchFamily="18" charset="0"/>
            </a:endParaRPr>
          </a:p>
          <a:p>
            <a:pPr algn="just">
              <a:lnSpc>
                <a:spcPct val="150000"/>
              </a:lnSpc>
              <a:spcAft>
                <a:spcPts val="800"/>
              </a:spcAft>
            </a:pPr>
            <a:r>
              <a:rPr lang="sl-SI" sz="1100" i="1" dirty="0" err="1" smtClean="0">
                <a:latin typeface="Gill Sans MT" panose="020B0502020104020203" pitchFamily="34" charset="-18"/>
                <a:ea typeface="Calibri" panose="020F0502020204030204" pitchFamily="34" charset="0"/>
                <a:cs typeface="Times New Roman" panose="02020603050405020304" pitchFamily="18" charset="0"/>
              </a:rPr>
              <a:t>Slovenian</a:t>
            </a:r>
            <a:r>
              <a:rPr lang="sl-SI" sz="1100" i="1" dirty="0" smtClean="0">
                <a:latin typeface="Gill Sans MT" panose="020B0502020104020203" pitchFamily="34" charset="-18"/>
                <a:ea typeface="Calibri" panose="020F0502020204030204" pitchFamily="34" charset="0"/>
                <a:cs typeface="Times New Roman" panose="02020603050405020304" pitchFamily="18" charset="0"/>
              </a:rPr>
              <a:t> original</a:t>
            </a:r>
            <a:r>
              <a:rPr lang="sl-SI" sz="1100" i="1" smtClean="0">
                <a:latin typeface="Gill Sans MT" panose="020B0502020104020203" pitchFamily="34" charset="-18"/>
                <a:ea typeface="Calibri" panose="020F0502020204030204" pitchFamily="34" charset="0"/>
                <a:cs typeface="Times New Roman" panose="02020603050405020304" pitchFamily="18" charset="0"/>
              </a:rPr>
              <a:t>: </a:t>
            </a:r>
            <a:r>
              <a:rPr lang="sl-SI" sz="1100">
                <a:hlinkClick r:id="rId2"/>
              </a:rPr>
              <a:t>http://sgv.splet.arnes.si/files/2018/06/Dopolnjujo%C4%8Di-se-skutoidi.pdf</a:t>
            </a:r>
            <a:endParaRPr lang="sl-SI" sz="1100"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29133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339104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343" y="2081446"/>
            <a:ext cx="5843195" cy="4382396"/>
          </a:xfrm>
          <a:prstGeom prst="rect">
            <a:avLst/>
          </a:prstGeom>
        </p:spPr>
      </p:pic>
      <p:pic>
        <p:nvPicPr>
          <p:cNvPr id="3" name="Slik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556996" y="784189"/>
            <a:ext cx="6664363" cy="4998272"/>
          </a:xfrm>
          <a:prstGeom prst="rect">
            <a:avLst/>
          </a:prstGeom>
        </p:spPr>
      </p:pic>
      <p:sp>
        <p:nvSpPr>
          <p:cNvPr id="4" name="Pravokotnik 3"/>
          <p:cNvSpPr/>
          <p:nvPr/>
        </p:nvSpPr>
        <p:spPr>
          <a:xfrm>
            <a:off x="477404" y="393223"/>
            <a:ext cx="6505242" cy="830997"/>
          </a:xfrm>
          <a:prstGeom prst="rect">
            <a:avLst/>
          </a:prstGeom>
        </p:spPr>
        <p:txBody>
          <a:bodyPr wrap="none">
            <a:spAutoFit/>
          </a:bodyPr>
          <a:lstStyle/>
          <a:p>
            <a:r>
              <a:rPr lang="sl-SI" sz="2400" dirty="0" err="1" smtClean="0"/>
              <a:t>The</a:t>
            </a:r>
            <a:r>
              <a:rPr lang="sl-SI" sz="2400" dirty="0" smtClean="0"/>
              <a:t> </a:t>
            </a:r>
            <a:r>
              <a:rPr lang="sl-SI" sz="2400" dirty="0" err="1" smtClean="0"/>
              <a:t>view</a:t>
            </a:r>
            <a:r>
              <a:rPr lang="sl-SI" sz="2400" dirty="0" smtClean="0"/>
              <a:t> </a:t>
            </a:r>
            <a:r>
              <a:rPr lang="sl-SI" sz="2400" dirty="0" err="1" smtClean="0"/>
              <a:t>from</a:t>
            </a:r>
            <a:r>
              <a:rPr lang="sl-SI" sz="2400" dirty="0" smtClean="0"/>
              <a:t> </a:t>
            </a:r>
            <a:r>
              <a:rPr lang="sl-SI" sz="2400" dirty="0" err="1" smtClean="0"/>
              <a:t>above</a:t>
            </a:r>
            <a:r>
              <a:rPr lang="sl-SI" sz="2400" dirty="0" smtClean="0"/>
              <a:t> (</a:t>
            </a:r>
            <a:r>
              <a:rPr lang="sl-SI" sz="2400" dirty="0" err="1" smtClean="0"/>
              <a:t>left</a:t>
            </a:r>
            <a:r>
              <a:rPr lang="sl-SI" sz="2400" dirty="0" smtClean="0"/>
              <a:t>) </a:t>
            </a:r>
            <a:r>
              <a:rPr lang="sl-SI" sz="2400" dirty="0" err="1" smtClean="0"/>
              <a:t>and</a:t>
            </a:r>
            <a:r>
              <a:rPr lang="sl-SI" sz="2400" dirty="0" smtClean="0"/>
              <a:t> </a:t>
            </a:r>
            <a:r>
              <a:rPr lang="sl-SI" sz="2400" dirty="0" err="1" smtClean="0"/>
              <a:t>from</a:t>
            </a:r>
            <a:r>
              <a:rPr lang="sl-SI" sz="2400" dirty="0" smtClean="0"/>
              <a:t> </a:t>
            </a:r>
            <a:r>
              <a:rPr lang="sl-SI" sz="2400" dirty="0" err="1" smtClean="0"/>
              <a:t>bellow</a:t>
            </a:r>
            <a:r>
              <a:rPr lang="sl-SI" sz="2400" dirty="0" smtClean="0"/>
              <a:t> (</a:t>
            </a:r>
            <a:r>
              <a:rPr lang="sl-SI" sz="2400" dirty="0" err="1" smtClean="0"/>
              <a:t>right</a:t>
            </a:r>
            <a:r>
              <a:rPr lang="sl-SI" sz="2400" dirty="0" smtClean="0"/>
              <a:t>) </a:t>
            </a:r>
            <a:endParaRPr lang="sl-SI" sz="2400" dirty="0"/>
          </a:p>
          <a:p>
            <a:r>
              <a:rPr lang="sl-SI" sz="2400" dirty="0" smtClean="0">
                <a:sym typeface="Wingdings" panose="05000000000000000000" pitchFamily="2" charset="2"/>
              </a:rPr>
              <a:t> </a:t>
            </a:r>
            <a:r>
              <a:rPr lang="sl-SI" sz="2400" dirty="0" err="1" smtClean="0">
                <a:sym typeface="Wingdings" panose="05000000000000000000" pitchFamily="2" charset="2"/>
              </a:rPr>
              <a:t>Different</a:t>
            </a:r>
            <a:r>
              <a:rPr lang="sl-SI" sz="2400" dirty="0" smtClean="0">
                <a:sym typeface="Wingdings" panose="05000000000000000000" pitchFamily="2" charset="2"/>
              </a:rPr>
              <a:t> </a:t>
            </a:r>
            <a:r>
              <a:rPr lang="sl-SI" sz="2400" dirty="0" err="1" smtClean="0">
                <a:sym typeface="Wingdings" panose="05000000000000000000" pitchFamily="2" charset="2"/>
              </a:rPr>
              <a:t>neighbours</a:t>
            </a:r>
            <a:endParaRPr lang="sl-SI" sz="2400" dirty="0"/>
          </a:p>
        </p:txBody>
      </p:sp>
    </p:spTree>
    <p:extLst>
      <p:ext uri="{BB962C8B-B14F-4D97-AF65-F5344CB8AC3E}">
        <p14:creationId xmlns:p14="http://schemas.microsoft.com/office/powerpoint/2010/main" val="10130978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2598698" y="465505"/>
            <a:ext cx="7502182" cy="461665"/>
          </a:xfrm>
          <a:prstGeom prst="rect">
            <a:avLst/>
          </a:prstGeom>
          <a:noFill/>
        </p:spPr>
        <p:txBody>
          <a:bodyPr wrap="none" rtlCol="0">
            <a:spAutoFit/>
          </a:bodyPr>
          <a:lstStyle/>
          <a:p>
            <a:r>
              <a:rPr lang="sl-SI" sz="2400" dirty="0" err="1" smtClean="0">
                <a:solidFill>
                  <a:srgbClr val="002060"/>
                </a:solidFill>
                <a:latin typeface="Gill Sans MT" panose="020B0502020104020203" pitchFamily="34" charset="-18"/>
              </a:rPr>
              <a:t>Complementary</a:t>
            </a:r>
            <a:r>
              <a:rPr lang="sl-SI" sz="2400" dirty="0" smtClean="0">
                <a:solidFill>
                  <a:srgbClr val="002060"/>
                </a:solidFill>
                <a:latin typeface="Gill Sans MT" panose="020B0502020104020203" pitchFamily="34" charset="-18"/>
              </a:rPr>
              <a:t> </a:t>
            </a:r>
            <a:r>
              <a:rPr lang="sl-SI" sz="2400" dirty="0" err="1" smtClean="0">
                <a:solidFill>
                  <a:srgbClr val="002060"/>
                </a:solidFill>
                <a:latin typeface="Gill Sans MT" panose="020B0502020104020203" pitchFamily="34" charset="-18"/>
              </a:rPr>
              <a:t>scutoid</a:t>
            </a:r>
            <a:r>
              <a:rPr lang="sl-SI" sz="2400" dirty="0" smtClean="0">
                <a:solidFill>
                  <a:srgbClr val="002060"/>
                </a:solidFill>
                <a:latin typeface="Gill Sans MT" panose="020B0502020104020203" pitchFamily="34" charset="-18"/>
              </a:rPr>
              <a:t> 4-5 – </a:t>
            </a:r>
            <a:r>
              <a:rPr lang="sl-SI" sz="2400" dirty="0" err="1" smtClean="0">
                <a:solidFill>
                  <a:srgbClr val="002060"/>
                </a:solidFill>
                <a:latin typeface="Gill Sans MT" panose="020B0502020104020203" pitchFamily="34" charset="-18"/>
              </a:rPr>
              <a:t>construction</a:t>
            </a:r>
            <a:r>
              <a:rPr lang="sl-SI" sz="2400" dirty="0" smtClean="0">
                <a:solidFill>
                  <a:srgbClr val="002060"/>
                </a:solidFill>
                <a:latin typeface="Gill Sans MT" panose="020B0502020104020203" pitchFamily="34" charset="-18"/>
              </a:rPr>
              <a:t> SOLID</a:t>
            </a:r>
            <a:r>
              <a:rPr lang="sl-SI" sz="2400" i="1" dirty="0" smtClean="0">
                <a:solidFill>
                  <a:srgbClr val="002060"/>
                </a:solidFill>
                <a:latin typeface="Gill Sans MT" panose="020B0502020104020203" pitchFamily="34" charset="-18"/>
              </a:rPr>
              <a:t>WORKS</a:t>
            </a:r>
            <a:endParaRPr lang="sl-SI" sz="2400" i="1" dirty="0">
              <a:solidFill>
                <a:srgbClr val="002060"/>
              </a:solidFill>
              <a:latin typeface="Gill Sans MT" panose="020B0502020104020203" pitchFamily="34" charset="-18"/>
            </a:endParaRPr>
          </a:p>
        </p:txBody>
      </p:sp>
      <p:pic>
        <p:nvPicPr>
          <p:cNvPr id="5" name="Slika 4"/>
          <p:cNvPicPr/>
          <p:nvPr/>
        </p:nvPicPr>
        <p:blipFill>
          <a:blip r:embed="rId2">
            <a:extLst>
              <a:ext uri="{28A0092B-C50C-407E-A947-70E740481C1C}">
                <a14:useLocalDpi xmlns:a14="http://schemas.microsoft.com/office/drawing/2010/main" val="0"/>
              </a:ext>
            </a:extLst>
          </a:blip>
          <a:srcRect/>
          <a:stretch>
            <a:fillRect/>
          </a:stretch>
        </p:blipFill>
        <p:spPr bwMode="auto">
          <a:xfrm>
            <a:off x="1106793" y="1650516"/>
            <a:ext cx="4690725" cy="4714504"/>
          </a:xfrm>
          <a:prstGeom prst="rect">
            <a:avLst/>
          </a:prstGeom>
          <a:noFill/>
          <a:ln>
            <a:solidFill>
              <a:schemeClr val="tx1"/>
            </a:solidFill>
          </a:ln>
        </p:spPr>
      </p:pic>
      <p:pic>
        <p:nvPicPr>
          <p:cNvPr id="7" name="Slika 6"/>
          <p:cNvPicPr>
            <a:picLocks noChangeAspect="1"/>
          </p:cNvPicPr>
          <p:nvPr/>
        </p:nvPicPr>
        <p:blipFill>
          <a:blip r:embed="rId3"/>
          <a:stretch>
            <a:fillRect/>
          </a:stretch>
        </p:blipFill>
        <p:spPr>
          <a:xfrm>
            <a:off x="6536354" y="1650516"/>
            <a:ext cx="4478254" cy="4714504"/>
          </a:xfrm>
          <a:prstGeom prst="rect">
            <a:avLst/>
          </a:prstGeom>
        </p:spPr>
      </p:pic>
    </p:spTree>
    <p:extLst>
      <p:ext uri="{BB962C8B-B14F-4D97-AF65-F5344CB8AC3E}">
        <p14:creationId xmlns:p14="http://schemas.microsoft.com/office/powerpoint/2010/main" val="417428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1669379" y="82207"/>
            <a:ext cx="8001742" cy="461665"/>
          </a:xfrm>
          <a:prstGeom prst="rect">
            <a:avLst/>
          </a:prstGeom>
          <a:noFill/>
        </p:spPr>
        <p:txBody>
          <a:bodyPr wrap="none" rtlCol="0">
            <a:spAutoFit/>
          </a:bodyPr>
          <a:lstStyle/>
          <a:p>
            <a:r>
              <a:rPr lang="sl-SI" sz="2400" dirty="0" err="1" smtClean="0">
                <a:solidFill>
                  <a:schemeClr val="tx2"/>
                </a:solidFill>
                <a:latin typeface="Gill Sans MT" panose="020B0502020104020203" pitchFamily="34" charset="-18"/>
              </a:rPr>
              <a:t>Complementary</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scutoid</a:t>
            </a:r>
            <a:r>
              <a:rPr lang="sl-SI" sz="2400" dirty="0" smtClean="0">
                <a:solidFill>
                  <a:schemeClr val="tx2"/>
                </a:solidFill>
                <a:latin typeface="Gill Sans MT" panose="020B0502020104020203" pitchFamily="34" charset="-18"/>
              </a:rPr>
              <a:t> 4-5: </a:t>
            </a:r>
            <a:r>
              <a:rPr lang="sl-SI" sz="2400" dirty="0" err="1" smtClean="0">
                <a:solidFill>
                  <a:schemeClr val="tx2"/>
                </a:solidFill>
                <a:latin typeface="Gill Sans MT" panose="020B0502020104020203" pitchFamily="34" charset="-18"/>
              </a:rPr>
              <a:t>the</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lenght</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of</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the</a:t>
            </a:r>
            <a:r>
              <a:rPr lang="sl-SI" sz="2400" dirty="0" smtClean="0">
                <a:solidFill>
                  <a:schemeClr val="tx2"/>
                </a:solidFill>
                <a:latin typeface="Gill Sans MT" panose="020B0502020104020203" pitchFamily="34" charset="-18"/>
              </a:rPr>
              <a:t> leg </a:t>
            </a:r>
            <a:r>
              <a:rPr lang="sl-SI" sz="2400" dirty="0" err="1" smtClean="0">
                <a:solidFill>
                  <a:schemeClr val="tx2"/>
                </a:solidFill>
                <a:latin typeface="Gill Sans MT" panose="020B0502020104020203" pitchFamily="34" charset="-18"/>
              </a:rPr>
              <a:t>of</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scutellum</a:t>
            </a:r>
            <a:r>
              <a:rPr lang="sl-SI" sz="2400" dirty="0" smtClean="0">
                <a:solidFill>
                  <a:schemeClr val="tx2"/>
                </a:solidFill>
                <a:latin typeface="Gill Sans MT" panose="020B0502020104020203" pitchFamily="34" charset="-18"/>
              </a:rPr>
              <a:t> </a:t>
            </a:r>
          </a:p>
        </p:txBody>
      </p:sp>
      <p:pic>
        <p:nvPicPr>
          <p:cNvPr id="6" name="Slika 5"/>
          <p:cNvPicPr>
            <a:picLocks noChangeAspect="1"/>
          </p:cNvPicPr>
          <p:nvPr/>
        </p:nvPicPr>
        <p:blipFill>
          <a:blip r:embed="rId2"/>
          <a:stretch>
            <a:fillRect/>
          </a:stretch>
        </p:blipFill>
        <p:spPr>
          <a:xfrm>
            <a:off x="867763" y="873903"/>
            <a:ext cx="3832508" cy="4173015"/>
          </a:xfrm>
          <a:prstGeom prst="rect">
            <a:avLst/>
          </a:prstGeom>
          <a:ln>
            <a:solidFill>
              <a:schemeClr val="tx1"/>
            </a:solidFill>
          </a:ln>
        </p:spPr>
      </p:pic>
      <p:pic>
        <p:nvPicPr>
          <p:cNvPr id="7" name="Slika 6"/>
          <p:cNvPicPr/>
          <p:nvPr/>
        </p:nvPicPr>
        <p:blipFill>
          <a:blip r:embed="rId3"/>
          <a:stretch>
            <a:fillRect/>
          </a:stretch>
        </p:blipFill>
        <p:spPr>
          <a:xfrm>
            <a:off x="5741434" y="933820"/>
            <a:ext cx="4847590" cy="3364865"/>
          </a:xfrm>
          <a:prstGeom prst="rect">
            <a:avLst/>
          </a:prstGeom>
          <a:ln>
            <a:solidFill>
              <a:schemeClr val="tx1"/>
            </a:solidFill>
          </a:ln>
        </p:spPr>
      </p:pic>
      <mc:AlternateContent xmlns:mc="http://schemas.openxmlformats.org/markup-compatibility/2006" xmlns:a14="http://schemas.microsoft.com/office/drawing/2010/main">
        <mc:Choice Requires="a14">
          <p:sp>
            <p:nvSpPr>
              <p:cNvPr id="5" name="Pravokotnik 4"/>
              <p:cNvSpPr/>
              <p:nvPr/>
            </p:nvSpPr>
            <p:spPr>
              <a:xfrm>
                <a:off x="2117484" y="5078580"/>
                <a:ext cx="9370257" cy="15263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sl-SI" sz="2400" smtClean="0">
                          <a:latin typeface="Cambria Math" panose="02040503050406030204" pitchFamily="18" charset="0"/>
                        </a:rPr>
                        <m:t>t</m:t>
                      </m:r>
                      <m:r>
                        <m:rPr>
                          <m:sty m:val="p"/>
                        </m:rPr>
                        <a:rPr lang="sl-SI" sz="2400" b="0" i="0" smtClean="0">
                          <a:latin typeface="Cambria Math" panose="02040503050406030204" pitchFamily="18" charset="0"/>
                        </a:rPr>
                        <m:t>he</m:t>
                      </m:r>
                      <m:r>
                        <a:rPr lang="sl-SI" sz="2400" b="0" i="0" smtClean="0">
                          <a:latin typeface="Cambria Math" panose="02040503050406030204" pitchFamily="18" charset="0"/>
                        </a:rPr>
                        <m:t> </m:t>
                      </m:r>
                      <m:r>
                        <m:rPr>
                          <m:sty m:val="p"/>
                        </m:rPr>
                        <a:rPr lang="sl-SI" sz="2400" b="0" i="0" smtClean="0">
                          <a:latin typeface="Cambria Math" panose="02040503050406030204" pitchFamily="18" charset="0"/>
                        </a:rPr>
                        <m:t>leg</m:t>
                      </m:r>
                      <m:r>
                        <a:rPr lang="sl-SI" sz="2400" b="0" i="0" smtClean="0">
                          <a:latin typeface="Cambria Math" panose="02040503050406030204" pitchFamily="18" charset="0"/>
                        </a:rPr>
                        <m:t> </m:t>
                      </m:r>
                      <m:r>
                        <m:rPr>
                          <m:sty m:val="p"/>
                        </m:rPr>
                        <a:rPr lang="sl-SI" sz="2400" b="0" i="0" smtClean="0">
                          <a:latin typeface="Cambria Math" panose="02040503050406030204" pitchFamily="18" charset="0"/>
                        </a:rPr>
                        <m:t>of</m:t>
                      </m:r>
                      <m:r>
                        <a:rPr lang="sl-SI" sz="2400" b="0" i="0" smtClean="0">
                          <a:latin typeface="Cambria Math" panose="02040503050406030204" pitchFamily="18" charset="0"/>
                        </a:rPr>
                        <m:t> </m:t>
                      </m:r>
                      <m:r>
                        <m:rPr>
                          <m:sty m:val="p"/>
                        </m:rPr>
                        <a:rPr lang="sl-SI" sz="2400" b="0" i="0" smtClean="0">
                          <a:latin typeface="Cambria Math" panose="02040503050406030204" pitchFamily="18" charset="0"/>
                        </a:rPr>
                        <m:t>scutellum</m:t>
                      </m:r>
                      <m:r>
                        <a:rPr lang="sl-SI" sz="2400" b="0" i="1" smtClean="0">
                          <a:latin typeface="Cambria Math" panose="02040503050406030204" pitchFamily="18" charset="0"/>
                        </a:rPr>
                        <m:t>=</m:t>
                      </m:r>
                      <m:r>
                        <a:rPr lang="sl-SI" sz="2400" b="0" i="1" smtClean="0">
                          <a:latin typeface="Cambria Math" panose="02040503050406030204" pitchFamily="18" charset="0"/>
                        </a:rPr>
                        <m:t>𝑥</m:t>
                      </m:r>
                      <m:r>
                        <a:rPr lang="sl-SI" sz="2400" b="0" i="1" smtClean="0">
                          <a:latin typeface="Cambria Math" panose="02040503050406030204" pitchFamily="18" charset="0"/>
                        </a:rPr>
                        <m:t>=</m:t>
                      </m:r>
                      <m:f>
                        <m:fPr>
                          <m:ctrlPr>
                            <a:rPr lang="sl-SI" sz="2400" i="1">
                              <a:latin typeface="Cambria Math" panose="02040503050406030204" pitchFamily="18" charset="0"/>
                            </a:rPr>
                          </m:ctrlPr>
                        </m:fPr>
                        <m:num>
                          <m:rad>
                            <m:radPr>
                              <m:degHide m:val="on"/>
                              <m:ctrlPr>
                                <a:rPr lang="sl-SI" sz="2400" i="1">
                                  <a:latin typeface="Cambria Math" panose="02040503050406030204" pitchFamily="18" charset="0"/>
                                </a:rPr>
                              </m:ctrlPr>
                            </m:radPr>
                            <m:deg/>
                            <m:e>
                              <m:sSup>
                                <m:sSupPr>
                                  <m:ctrlPr>
                                    <a:rPr lang="sl-SI" sz="2400" i="1">
                                      <a:latin typeface="Cambria Math" panose="02040503050406030204" pitchFamily="18" charset="0"/>
                                    </a:rPr>
                                  </m:ctrlPr>
                                </m:sSupPr>
                                <m:e>
                                  <m:r>
                                    <a:rPr lang="sl-SI" sz="2400" i="1">
                                      <a:latin typeface="Cambria Math" panose="02040503050406030204" pitchFamily="18" charset="0"/>
                                    </a:rPr>
                                    <m:t>h</m:t>
                                  </m:r>
                                </m:e>
                                <m:sup>
                                  <m:r>
                                    <a:rPr lang="sl-SI" sz="2400" i="0">
                                      <a:latin typeface="Cambria Math" panose="02040503050406030204" pitchFamily="18" charset="0"/>
                                    </a:rPr>
                                    <m:t>2</m:t>
                                  </m:r>
                                </m:sup>
                              </m:sSup>
                              <m:r>
                                <a:rPr lang="sl-SI" sz="2400" i="0">
                                  <a:latin typeface="Cambria Math" panose="02040503050406030204" pitchFamily="18" charset="0"/>
                                </a:rPr>
                                <m:t>− 2</m:t>
                              </m:r>
                              <m:sSup>
                                <m:sSupPr>
                                  <m:ctrlPr>
                                    <a:rPr lang="sl-SI" sz="2400" i="1">
                                      <a:latin typeface="Cambria Math" panose="02040503050406030204" pitchFamily="18" charset="0"/>
                                    </a:rPr>
                                  </m:ctrlPr>
                                </m:sSupPr>
                                <m:e>
                                  <m:r>
                                    <a:rPr lang="sl-SI" sz="2400" i="1">
                                      <a:latin typeface="Cambria Math" panose="02040503050406030204" pitchFamily="18" charset="0"/>
                                    </a:rPr>
                                    <m:t>𝑎</m:t>
                                  </m:r>
                                </m:e>
                                <m:sup>
                                  <m:r>
                                    <a:rPr lang="sl-SI" sz="2400" i="0">
                                      <a:latin typeface="Cambria Math" panose="02040503050406030204" pitchFamily="18" charset="0"/>
                                    </a:rPr>
                                    <m:t>2</m:t>
                                  </m:r>
                                </m:sup>
                              </m:sSup>
                              <m:d>
                                <m:dPr>
                                  <m:ctrlPr>
                                    <a:rPr lang="sl-SI" sz="2400" i="1">
                                      <a:latin typeface="Cambria Math" panose="02040503050406030204" pitchFamily="18" charset="0"/>
                                    </a:rPr>
                                  </m:ctrlPr>
                                </m:dPr>
                                <m:e>
                                  <m:rad>
                                    <m:radPr>
                                      <m:degHide m:val="on"/>
                                      <m:ctrlPr>
                                        <a:rPr lang="sl-SI" sz="2400" i="1">
                                          <a:latin typeface="Cambria Math" panose="02040503050406030204" pitchFamily="18" charset="0"/>
                                        </a:rPr>
                                      </m:ctrlPr>
                                    </m:radPr>
                                    <m:deg/>
                                    <m:e>
                                      <m:d>
                                        <m:dPr>
                                          <m:ctrlPr>
                                            <a:rPr lang="sl-SI" sz="2400" i="1">
                                              <a:latin typeface="Cambria Math" panose="02040503050406030204" pitchFamily="18" charset="0"/>
                                            </a:rPr>
                                          </m:ctrlPr>
                                        </m:dPr>
                                        <m:e>
                                          <m:r>
                                            <a:rPr lang="sl-SI" sz="2400" i="0">
                                              <a:latin typeface="Cambria Math" panose="02040503050406030204" pitchFamily="18" charset="0"/>
                                            </a:rPr>
                                            <m:t>50 − 22</m:t>
                                          </m:r>
                                          <m:rad>
                                            <m:radPr>
                                              <m:degHide m:val="on"/>
                                              <m:ctrlPr>
                                                <a:rPr lang="sl-SI" sz="2400" i="1">
                                                  <a:latin typeface="Cambria Math" panose="02040503050406030204" pitchFamily="18" charset="0"/>
                                                </a:rPr>
                                              </m:ctrlPr>
                                            </m:radPr>
                                            <m:deg/>
                                            <m:e>
                                              <m:r>
                                                <a:rPr lang="sl-SI" sz="2400" i="0">
                                                  <a:latin typeface="Cambria Math" panose="02040503050406030204" pitchFamily="18" charset="0"/>
                                                </a:rPr>
                                                <m:t>5</m:t>
                                              </m:r>
                                            </m:e>
                                          </m:rad>
                                        </m:e>
                                      </m:d>
                                    </m:e>
                                  </m:rad>
                                  <m:r>
                                    <a:rPr lang="sl-SI" sz="2400" i="0">
                                      <a:latin typeface="Cambria Math" panose="02040503050406030204" pitchFamily="18" charset="0"/>
                                    </a:rPr>
                                    <m:t> + 2</m:t>
                                  </m:r>
                                  <m:rad>
                                    <m:radPr>
                                      <m:degHide m:val="on"/>
                                      <m:ctrlPr>
                                        <a:rPr lang="sl-SI" sz="2400" i="1">
                                          <a:latin typeface="Cambria Math" panose="02040503050406030204" pitchFamily="18" charset="0"/>
                                        </a:rPr>
                                      </m:ctrlPr>
                                    </m:radPr>
                                    <m:deg/>
                                    <m:e>
                                      <m:r>
                                        <a:rPr lang="sl-SI" sz="2400" i="0">
                                          <a:latin typeface="Cambria Math" panose="02040503050406030204" pitchFamily="18" charset="0"/>
                                        </a:rPr>
                                        <m:t>5</m:t>
                                      </m:r>
                                    </m:e>
                                  </m:rad>
                                  <m:r>
                                    <a:rPr lang="sl-SI" sz="2400" i="0">
                                      <a:latin typeface="Cambria Math" panose="02040503050406030204" pitchFamily="18" charset="0"/>
                                    </a:rPr>
                                    <m:t> − 6</m:t>
                                  </m:r>
                                </m:e>
                              </m:d>
                            </m:e>
                          </m:rad>
                        </m:num>
                        <m:den>
                          <m:r>
                            <a:rPr lang="sl-SI" sz="2400" i="0">
                              <a:latin typeface="Cambria Math" panose="02040503050406030204" pitchFamily="18" charset="0"/>
                            </a:rPr>
                            <m:t>2</m:t>
                          </m:r>
                        </m:den>
                      </m:f>
                    </m:oMath>
                  </m:oMathPara>
                </a14:m>
                <a:endParaRPr lang="sl-SI" sz="2400" dirty="0"/>
              </a:p>
            </p:txBody>
          </p:sp>
        </mc:Choice>
        <mc:Fallback xmlns="">
          <p:sp>
            <p:nvSpPr>
              <p:cNvPr id="5" name="Pravokotnik 4"/>
              <p:cNvSpPr>
                <a:spLocks noRot="1" noChangeAspect="1" noMove="1" noResize="1" noEditPoints="1" noAdjustHandles="1" noChangeArrowheads="1" noChangeShapeType="1" noTextEdit="1"/>
              </p:cNvSpPr>
              <p:nvPr/>
            </p:nvSpPr>
            <p:spPr>
              <a:xfrm>
                <a:off x="2117484" y="5078580"/>
                <a:ext cx="9370257" cy="1526380"/>
              </a:xfrm>
              <a:prstGeom prst="rect">
                <a:avLst/>
              </a:prstGeom>
              <a:blipFill>
                <a:blip r:embed="rId4"/>
                <a:stretch>
                  <a:fillRect/>
                </a:stretch>
              </a:blipFill>
            </p:spPr>
            <p:txBody>
              <a:bodyPr/>
              <a:lstStyle/>
              <a:p>
                <a:r>
                  <a:rPr lang="sl-SI">
                    <a:noFill/>
                  </a:rPr>
                  <a:t> </a:t>
                </a:r>
              </a:p>
            </p:txBody>
          </p:sp>
        </mc:Fallback>
      </mc:AlternateContent>
      <mc:AlternateContent xmlns:mc="http://schemas.openxmlformats.org/markup-compatibility/2006" xmlns:a14="http://schemas.microsoft.com/office/drawing/2010/main">
        <mc:Choice Requires="a14">
          <p:sp>
            <p:nvSpPr>
              <p:cNvPr id="2" name="Pravokotnik 1"/>
              <p:cNvSpPr/>
              <p:nvPr/>
            </p:nvSpPr>
            <p:spPr>
              <a:xfrm>
                <a:off x="5136863" y="4380375"/>
                <a:ext cx="2752228" cy="616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sl-SI" i="1" smtClean="0">
                          <a:latin typeface="Cambria Math" panose="02040503050406030204" pitchFamily="18" charset="0"/>
                          <a:ea typeface="Cambria Math" panose="02040503050406030204" pitchFamily="18" charset="0"/>
                        </a:rPr>
                        <m:t>𝜑</m:t>
                      </m:r>
                      <m:r>
                        <a:rPr lang="sl-SI">
                          <a:latin typeface="Cambria Math" panose="02040503050406030204" pitchFamily="18" charset="0"/>
                        </a:rPr>
                        <m:t>=</m:t>
                      </m:r>
                      <m:sSup>
                        <m:sSupPr>
                          <m:ctrlPr>
                            <a:rPr lang="sl-SI" i="1">
                              <a:latin typeface="Cambria Math" panose="02040503050406030204" pitchFamily="18" charset="0"/>
                            </a:rPr>
                          </m:ctrlPr>
                        </m:sSupPr>
                        <m:e>
                          <m:r>
                            <a:rPr lang="sl-SI">
                              <a:latin typeface="Cambria Math" panose="02040503050406030204" pitchFamily="18" charset="0"/>
                            </a:rPr>
                            <m:t>180</m:t>
                          </m:r>
                        </m:e>
                        <m:sup>
                          <m:r>
                            <a:rPr lang="sl-SI">
                              <a:latin typeface="Cambria Math" panose="02040503050406030204" pitchFamily="18" charset="0"/>
                            </a:rPr>
                            <m:t>0</m:t>
                          </m:r>
                        </m:sup>
                      </m:sSup>
                      <m:r>
                        <a:rPr lang="sl-SI">
                          <a:latin typeface="Cambria Math" panose="02040503050406030204" pitchFamily="18" charset="0"/>
                        </a:rPr>
                        <m:t>− </m:t>
                      </m:r>
                      <m:r>
                        <a:rPr lang="sl-SI" i="1">
                          <a:latin typeface="Cambria Math" panose="02040503050406030204" pitchFamily="18" charset="0"/>
                        </a:rPr>
                        <m:t>𝛼</m:t>
                      </m:r>
                      <m:r>
                        <a:rPr lang="sl-SI">
                          <a:latin typeface="Cambria Math" panose="02040503050406030204" pitchFamily="18" charset="0"/>
                        </a:rPr>
                        <m:t>−</m:t>
                      </m:r>
                      <m:f>
                        <m:fPr>
                          <m:ctrlPr>
                            <a:rPr lang="sl-SI" i="1">
                              <a:latin typeface="Cambria Math" panose="02040503050406030204" pitchFamily="18" charset="0"/>
                            </a:rPr>
                          </m:ctrlPr>
                        </m:fPr>
                        <m:num>
                          <m:r>
                            <a:rPr lang="sl-SI" i="1">
                              <a:latin typeface="Cambria Math" panose="02040503050406030204" pitchFamily="18" charset="0"/>
                            </a:rPr>
                            <m:t>𝛽</m:t>
                          </m:r>
                        </m:num>
                        <m:den>
                          <m:r>
                            <a:rPr lang="sl-SI">
                              <a:latin typeface="Cambria Math" panose="02040503050406030204" pitchFamily="18" charset="0"/>
                            </a:rPr>
                            <m:t>2</m:t>
                          </m:r>
                        </m:den>
                      </m:f>
                      <m:r>
                        <a:rPr lang="sl-SI" i="1" smtClean="0">
                          <a:latin typeface="Cambria Math" panose="02040503050406030204" pitchFamily="18" charset="0"/>
                          <a:ea typeface="Cambria Math" panose="02040503050406030204" pitchFamily="18" charset="0"/>
                        </a:rPr>
                        <m:t>=</m:t>
                      </m:r>
                      <m:sSup>
                        <m:sSupPr>
                          <m:ctrlPr>
                            <a:rPr lang="sl-SI" i="1">
                              <a:latin typeface="Cambria Math" panose="02040503050406030204" pitchFamily="18" charset="0"/>
                              <a:ea typeface="Cambria Math" panose="02040503050406030204" pitchFamily="18" charset="0"/>
                            </a:rPr>
                          </m:ctrlPr>
                        </m:sSupPr>
                        <m:e>
                          <m:r>
                            <a:rPr lang="sl-SI" b="0" i="1" smtClean="0">
                              <a:latin typeface="Cambria Math" panose="02040503050406030204" pitchFamily="18" charset="0"/>
                              <a:ea typeface="Cambria Math" panose="02040503050406030204" pitchFamily="18" charset="0"/>
                            </a:rPr>
                            <m:t>27</m:t>
                          </m:r>
                        </m:e>
                        <m:sup>
                          <m:r>
                            <a:rPr lang="sl-SI" i="1">
                              <a:latin typeface="Cambria Math" panose="02040503050406030204" pitchFamily="18" charset="0"/>
                              <a:ea typeface="Cambria Math" panose="02040503050406030204" pitchFamily="18" charset="0"/>
                            </a:rPr>
                            <m:t>0</m:t>
                          </m:r>
                        </m:sup>
                      </m:sSup>
                    </m:oMath>
                  </m:oMathPara>
                </a14:m>
                <a:endParaRPr lang="sl-SI" dirty="0"/>
              </a:p>
            </p:txBody>
          </p:sp>
        </mc:Choice>
        <mc:Fallback xmlns="">
          <p:sp>
            <p:nvSpPr>
              <p:cNvPr id="2" name="Pravokotnik 1"/>
              <p:cNvSpPr>
                <a:spLocks noRot="1" noChangeAspect="1" noMove="1" noResize="1" noEditPoints="1" noAdjustHandles="1" noChangeArrowheads="1" noChangeShapeType="1" noTextEdit="1"/>
              </p:cNvSpPr>
              <p:nvPr/>
            </p:nvSpPr>
            <p:spPr>
              <a:xfrm>
                <a:off x="5136863" y="4380375"/>
                <a:ext cx="2752228" cy="616515"/>
              </a:xfrm>
              <a:prstGeom prst="rect">
                <a:avLst/>
              </a:prstGeom>
              <a:blipFill>
                <a:blip r:embed="rId5"/>
                <a:stretch>
                  <a:fillRect/>
                </a:stretch>
              </a:blipFill>
            </p:spPr>
            <p:txBody>
              <a:bodyPr/>
              <a:lstStyle/>
              <a:p>
                <a:r>
                  <a:rPr lang="sl-SI">
                    <a:noFill/>
                  </a:rPr>
                  <a:t> </a:t>
                </a:r>
              </a:p>
            </p:txBody>
          </p:sp>
        </mc:Fallback>
      </mc:AlternateContent>
    </p:spTree>
    <p:extLst>
      <p:ext uri="{BB962C8B-B14F-4D97-AF65-F5344CB8AC3E}">
        <p14:creationId xmlns:p14="http://schemas.microsoft.com/office/powerpoint/2010/main" val="26679007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1667901" y="380772"/>
            <a:ext cx="7715445" cy="461665"/>
          </a:xfrm>
          <a:prstGeom prst="rect">
            <a:avLst/>
          </a:prstGeom>
          <a:noFill/>
        </p:spPr>
        <p:txBody>
          <a:bodyPr wrap="none" rtlCol="0">
            <a:spAutoFit/>
          </a:bodyPr>
          <a:lstStyle/>
          <a:p>
            <a:r>
              <a:rPr lang="sl-SI" sz="2400" dirty="0" err="1" smtClean="0">
                <a:solidFill>
                  <a:schemeClr val="tx2"/>
                </a:solidFill>
                <a:latin typeface="Gill Sans MT" panose="020B0502020104020203" pitchFamily="34" charset="-18"/>
              </a:rPr>
              <a:t>Complementary</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scutoid</a:t>
            </a:r>
            <a:r>
              <a:rPr lang="sl-SI" sz="2400" dirty="0" smtClean="0">
                <a:solidFill>
                  <a:schemeClr val="tx2"/>
                </a:solidFill>
                <a:latin typeface="Gill Sans MT" panose="020B0502020104020203" pitchFamily="34" charset="-18"/>
              </a:rPr>
              <a:t> 4-5: </a:t>
            </a:r>
            <a:r>
              <a:rPr lang="sl-SI" sz="2400" dirty="0" err="1" smtClean="0">
                <a:solidFill>
                  <a:schemeClr val="tx2"/>
                </a:solidFill>
                <a:latin typeface="Gill Sans MT" panose="020B0502020104020203" pitchFamily="34" charset="-18"/>
              </a:rPr>
              <a:t>doesn‘t</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have</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the</a:t>
            </a:r>
            <a:r>
              <a:rPr lang="sl-SI" sz="2400" dirty="0" smtClean="0">
                <a:solidFill>
                  <a:schemeClr val="tx2"/>
                </a:solidFill>
                <a:latin typeface="Gill Sans MT" panose="020B0502020104020203" pitchFamily="34" charset="-18"/>
              </a:rPr>
              <a:t> back </a:t>
            </a:r>
            <a:r>
              <a:rPr lang="sl-SI" sz="2400" dirty="0" err="1" smtClean="0">
                <a:solidFill>
                  <a:schemeClr val="tx2"/>
                </a:solidFill>
                <a:latin typeface="Gill Sans MT" panose="020B0502020104020203" pitchFamily="34" charset="-18"/>
              </a:rPr>
              <a:t>surface</a:t>
            </a:r>
            <a:r>
              <a:rPr lang="sl-SI" sz="2400" dirty="0" smtClean="0">
                <a:solidFill>
                  <a:schemeClr val="tx2"/>
                </a:solidFill>
                <a:latin typeface="Gill Sans MT" panose="020B0502020104020203" pitchFamily="34" charset="-18"/>
              </a:rPr>
              <a:t> </a:t>
            </a:r>
            <a:endParaRPr lang="sl-SI" sz="2400" dirty="0">
              <a:solidFill>
                <a:schemeClr val="tx2"/>
              </a:solidFill>
              <a:latin typeface="Gill Sans MT" panose="020B0502020104020203" pitchFamily="34" charset="-18"/>
            </a:endParaRPr>
          </a:p>
        </p:txBody>
      </p:sp>
      <p:pic>
        <p:nvPicPr>
          <p:cNvPr id="5" name="Slika 4"/>
          <p:cNvPicPr/>
          <p:nvPr/>
        </p:nvPicPr>
        <p:blipFill>
          <a:blip r:embed="rId2">
            <a:extLst>
              <a:ext uri="{28A0092B-C50C-407E-A947-70E740481C1C}">
                <a14:useLocalDpi xmlns:a14="http://schemas.microsoft.com/office/drawing/2010/main" val="0"/>
              </a:ext>
            </a:extLst>
          </a:blip>
          <a:srcRect/>
          <a:stretch>
            <a:fillRect/>
          </a:stretch>
        </p:blipFill>
        <p:spPr bwMode="auto">
          <a:xfrm>
            <a:off x="527221" y="1532238"/>
            <a:ext cx="4810897" cy="5076151"/>
          </a:xfrm>
          <a:prstGeom prst="rect">
            <a:avLst/>
          </a:prstGeom>
          <a:noFill/>
          <a:ln>
            <a:solidFill>
              <a:schemeClr val="tx1"/>
            </a:solidFill>
          </a:ln>
        </p:spPr>
      </p:pic>
      <p:sp>
        <p:nvSpPr>
          <p:cNvPr id="6" name="Pravokotnik 5"/>
          <p:cNvSpPr/>
          <p:nvPr/>
        </p:nvSpPr>
        <p:spPr>
          <a:xfrm>
            <a:off x="5703878" y="3672508"/>
            <a:ext cx="6243283" cy="830997"/>
          </a:xfrm>
          <a:prstGeom prst="rect">
            <a:avLst/>
          </a:prstGeom>
        </p:spPr>
        <p:txBody>
          <a:bodyPr wrap="square">
            <a:spAutoFit/>
          </a:bodyPr>
          <a:lstStyle/>
          <a:p>
            <a:r>
              <a:rPr lang="sl-SI" sz="2400" dirty="0" err="1" smtClean="0"/>
              <a:t>Doesn‘t</a:t>
            </a:r>
            <a:r>
              <a:rPr lang="sl-SI" sz="2400" dirty="0" smtClean="0"/>
              <a:t> </a:t>
            </a:r>
            <a:r>
              <a:rPr lang="sl-SI" sz="2400" dirty="0" err="1" smtClean="0"/>
              <a:t>have</a:t>
            </a:r>
            <a:r>
              <a:rPr lang="sl-SI" sz="2400" dirty="0" smtClean="0"/>
              <a:t> </a:t>
            </a:r>
            <a:r>
              <a:rPr lang="sl-SI" sz="2400" dirty="0" err="1" smtClean="0"/>
              <a:t>the</a:t>
            </a:r>
            <a:r>
              <a:rPr lang="sl-SI" sz="2400" dirty="0" smtClean="0"/>
              <a:t> back </a:t>
            </a:r>
            <a:r>
              <a:rPr lang="sl-SI" sz="2400" dirty="0" err="1" smtClean="0"/>
              <a:t>surface</a:t>
            </a:r>
            <a:r>
              <a:rPr lang="sl-SI" sz="2400" dirty="0" smtClean="0"/>
              <a:t>, </a:t>
            </a:r>
            <a:r>
              <a:rPr lang="sl-SI" sz="2400" dirty="0" err="1" smtClean="0"/>
              <a:t>opposite</a:t>
            </a:r>
            <a:r>
              <a:rPr lang="sl-SI" sz="2400" dirty="0" smtClean="0"/>
              <a:t> Y is </a:t>
            </a:r>
            <a:r>
              <a:rPr lang="sl-SI" sz="2400" dirty="0" err="1" smtClean="0"/>
              <a:t>the</a:t>
            </a:r>
            <a:r>
              <a:rPr lang="sl-SI" sz="2400" dirty="0" smtClean="0"/>
              <a:t> </a:t>
            </a:r>
            <a:r>
              <a:rPr lang="sl-SI" sz="2400" dirty="0" err="1" smtClean="0"/>
              <a:t>side</a:t>
            </a:r>
            <a:r>
              <a:rPr lang="sl-SI" sz="2400" dirty="0" smtClean="0"/>
              <a:t> </a:t>
            </a:r>
            <a:r>
              <a:rPr lang="sl-SI" sz="2400" dirty="0" err="1" smtClean="0"/>
              <a:t>edge</a:t>
            </a:r>
            <a:r>
              <a:rPr lang="sl-SI" sz="2400" dirty="0" smtClean="0"/>
              <a:t> </a:t>
            </a:r>
            <a:endParaRPr lang="sl-SI" sz="2400" dirty="0"/>
          </a:p>
        </p:txBody>
      </p:sp>
    </p:spTree>
    <p:extLst>
      <p:ext uri="{BB962C8B-B14F-4D97-AF65-F5344CB8AC3E}">
        <p14:creationId xmlns:p14="http://schemas.microsoft.com/office/powerpoint/2010/main" val="23914755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2462870" y="655442"/>
            <a:ext cx="5561972" cy="461665"/>
          </a:xfrm>
          <a:prstGeom prst="rect">
            <a:avLst/>
          </a:prstGeom>
          <a:noFill/>
        </p:spPr>
        <p:txBody>
          <a:bodyPr wrap="none" rtlCol="0">
            <a:spAutoFit/>
          </a:bodyPr>
          <a:lstStyle/>
          <a:p>
            <a:r>
              <a:rPr lang="sl-SI" sz="2400" dirty="0" err="1" smtClean="0">
                <a:solidFill>
                  <a:schemeClr val="tx2"/>
                </a:solidFill>
                <a:latin typeface="Gill Sans MT" panose="020B0502020104020203" pitchFamily="34" charset="-18"/>
              </a:rPr>
              <a:t>Complementary</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scutoid</a:t>
            </a:r>
            <a:r>
              <a:rPr lang="sl-SI" sz="2400" dirty="0" smtClean="0">
                <a:solidFill>
                  <a:schemeClr val="tx2"/>
                </a:solidFill>
                <a:latin typeface="Gill Sans MT" panose="020B0502020104020203" pitchFamily="34" charset="-18"/>
              </a:rPr>
              <a:t> 4-5: </a:t>
            </a:r>
            <a:r>
              <a:rPr lang="sl-SI" sz="2400" dirty="0" err="1" smtClean="0">
                <a:solidFill>
                  <a:schemeClr val="tx2"/>
                </a:solidFill>
                <a:latin typeface="Gill Sans MT" panose="020B0502020104020203" pitchFamily="34" charset="-18"/>
              </a:rPr>
              <a:t>connecting</a:t>
            </a:r>
            <a:r>
              <a:rPr lang="sl-SI" sz="2400" dirty="0" smtClean="0">
                <a:solidFill>
                  <a:schemeClr val="tx2"/>
                </a:solidFill>
                <a:latin typeface="Gill Sans MT" panose="020B0502020104020203" pitchFamily="34" charset="-18"/>
              </a:rPr>
              <a:t> 2x</a:t>
            </a:r>
            <a:endParaRPr lang="sl-SI" sz="2400" dirty="0">
              <a:solidFill>
                <a:schemeClr val="tx2"/>
              </a:solidFill>
              <a:latin typeface="Gill Sans MT" panose="020B0502020104020203" pitchFamily="34" charset="-18"/>
            </a:endParaRPr>
          </a:p>
        </p:txBody>
      </p:sp>
      <p:pic>
        <p:nvPicPr>
          <p:cNvPr id="2" name="Slika 1"/>
          <p:cNvPicPr>
            <a:picLocks noChangeAspect="1"/>
          </p:cNvPicPr>
          <p:nvPr/>
        </p:nvPicPr>
        <p:blipFill>
          <a:blip r:embed="rId2"/>
          <a:stretch>
            <a:fillRect/>
          </a:stretch>
        </p:blipFill>
        <p:spPr>
          <a:xfrm>
            <a:off x="3781792" y="1695353"/>
            <a:ext cx="4184245" cy="4833924"/>
          </a:xfrm>
          <a:prstGeom prst="rect">
            <a:avLst/>
          </a:prstGeom>
        </p:spPr>
      </p:pic>
    </p:spTree>
    <p:extLst>
      <p:ext uri="{BB962C8B-B14F-4D97-AF65-F5344CB8AC3E}">
        <p14:creationId xmlns:p14="http://schemas.microsoft.com/office/powerpoint/2010/main" val="17631674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5241" y="172122"/>
            <a:ext cx="7967831" cy="5975873"/>
          </a:xfrm>
          <a:prstGeom prst="rect">
            <a:avLst/>
          </a:prstGeom>
        </p:spPr>
      </p:pic>
      <p:sp>
        <p:nvSpPr>
          <p:cNvPr id="3" name="Pravokotnik 2"/>
          <p:cNvSpPr/>
          <p:nvPr/>
        </p:nvSpPr>
        <p:spPr>
          <a:xfrm>
            <a:off x="2580042" y="6211669"/>
            <a:ext cx="7193280" cy="369332"/>
          </a:xfrm>
          <a:prstGeom prst="rect">
            <a:avLst/>
          </a:prstGeom>
        </p:spPr>
        <p:txBody>
          <a:bodyPr wrap="square">
            <a:spAutoFit/>
          </a:bodyPr>
          <a:lstStyle/>
          <a:p>
            <a:r>
              <a:rPr lang="sl-SI" dirty="0" smtClean="0">
                <a:solidFill>
                  <a:srgbClr val="002060"/>
                </a:solidFill>
                <a:latin typeface="Gill Sans MT" panose="020B0502020104020203" pitchFamily="34" charset="-18"/>
              </a:rPr>
              <a:t>One </a:t>
            </a:r>
            <a:r>
              <a:rPr lang="sl-SI" dirty="0" err="1" smtClean="0">
                <a:solidFill>
                  <a:srgbClr val="002060"/>
                </a:solidFill>
                <a:latin typeface="Gill Sans MT" panose="020B0502020104020203" pitchFamily="34" charset="-18"/>
              </a:rPr>
              <a:t>after</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another</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we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can</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compose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only</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four</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complementary</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scutoids</a:t>
            </a:r>
            <a:r>
              <a:rPr lang="sl-SI" dirty="0" smtClean="0">
                <a:solidFill>
                  <a:srgbClr val="002060"/>
                </a:solidFill>
                <a:latin typeface="Gill Sans MT" panose="020B0502020104020203" pitchFamily="34" charset="-18"/>
              </a:rPr>
              <a:t> 4-5</a:t>
            </a:r>
            <a:endParaRPr lang="sl-SI" dirty="0"/>
          </a:p>
        </p:txBody>
      </p:sp>
    </p:spTree>
    <p:extLst>
      <p:ext uri="{BB962C8B-B14F-4D97-AF65-F5344CB8AC3E}">
        <p14:creationId xmlns:p14="http://schemas.microsoft.com/office/powerpoint/2010/main" val="3154473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9" y="150606"/>
            <a:ext cx="8139953" cy="6104965"/>
          </a:xfrm>
          <a:prstGeom prst="rect">
            <a:avLst/>
          </a:prstGeom>
        </p:spPr>
      </p:pic>
      <mc:AlternateContent xmlns:mc="http://schemas.openxmlformats.org/markup-compatibility/2006" xmlns:a14="http://schemas.microsoft.com/office/drawing/2010/main">
        <mc:Choice Requires="a14">
          <p:sp>
            <p:nvSpPr>
              <p:cNvPr id="3" name="Pravokotnik 2"/>
              <p:cNvSpPr/>
              <p:nvPr/>
            </p:nvSpPr>
            <p:spPr>
              <a:xfrm>
                <a:off x="509699" y="6402608"/>
                <a:ext cx="11582145" cy="369332"/>
              </a:xfrm>
              <a:prstGeom prst="rect">
                <a:avLst/>
              </a:prstGeom>
            </p:spPr>
            <p:txBody>
              <a:bodyPr wrap="none">
                <a:spAutoFit/>
              </a:bodyPr>
              <a:lstStyle/>
              <a:p>
                <a:r>
                  <a:rPr lang="sl-SI" dirty="0" err="1" smtClean="0">
                    <a:solidFill>
                      <a:srgbClr val="002060"/>
                    </a:solidFill>
                    <a:latin typeface="Gill Sans MT" panose="020B0502020104020203" pitchFamily="34" charset="-18"/>
                  </a:rPr>
                  <a:t>We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can</a:t>
                </a:r>
                <a:r>
                  <a:rPr lang="sl-SI" dirty="0" smtClean="0">
                    <a:solidFill>
                      <a:srgbClr val="002060"/>
                    </a:solidFill>
                    <a:latin typeface="Gill Sans MT" panose="020B0502020104020203" pitchFamily="34" charset="-18"/>
                  </a:rPr>
                  <a:t> not form </a:t>
                </a:r>
                <a:r>
                  <a:rPr lang="sl-SI" dirty="0" err="1" smtClean="0">
                    <a:solidFill>
                      <a:srgbClr val="002060"/>
                    </a:solidFill>
                    <a:latin typeface="Gill Sans MT" panose="020B0502020104020203" pitchFamily="34" charset="-18"/>
                  </a:rPr>
                  <a:t>the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circle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The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equation</a:t>
                </a:r>
                <a:r>
                  <a:rPr lang="sl-SI" dirty="0" smtClean="0">
                    <a:solidFill>
                      <a:srgbClr val="002060"/>
                    </a:solidFill>
                    <a:latin typeface="Gill Sans MT" panose="020B0502020104020203" pitchFamily="34" charset="-18"/>
                  </a:rPr>
                  <a:t>  </a:t>
                </a:r>
                <a14:m>
                  <m:oMath xmlns:m="http://schemas.openxmlformats.org/officeDocument/2006/math">
                    <m:r>
                      <a:rPr lang="sl-SI" b="0" i="1" smtClean="0">
                        <a:solidFill>
                          <a:srgbClr val="002060"/>
                        </a:solidFill>
                        <a:latin typeface="Cambria Math" panose="02040503050406030204" pitchFamily="18" charset="0"/>
                      </a:rPr>
                      <m:t>𝑘</m:t>
                    </m:r>
                    <m:r>
                      <a:rPr lang="sl-SI" b="0" i="1" smtClean="0">
                        <a:solidFill>
                          <a:srgbClr val="002060"/>
                        </a:solidFill>
                        <a:latin typeface="Cambria Math" panose="02040503050406030204" pitchFamily="18" charset="0"/>
                        <a:ea typeface="Cambria Math" panose="02040503050406030204" pitchFamily="18" charset="0"/>
                      </a:rPr>
                      <m:t>∙18=360</m:t>
                    </m:r>
                  </m:oMath>
                </a14:m>
                <a:r>
                  <a:rPr lang="sl-SI" dirty="0" smtClean="0">
                    <a:solidFill>
                      <a:srgbClr val="002060"/>
                    </a:solidFill>
                    <a:latin typeface="Gill Sans MT" panose="020B0502020104020203" pitchFamily="34" charset="-18"/>
                  </a:rPr>
                  <a:t> is in N </a:t>
                </a:r>
                <a:r>
                  <a:rPr lang="sl-SI" dirty="0" err="1" smtClean="0">
                    <a:solidFill>
                      <a:srgbClr val="002060"/>
                    </a:solidFill>
                    <a:latin typeface="Gill Sans MT" panose="020B0502020104020203" pitchFamily="34" charset="-18"/>
                  </a:rPr>
                  <a:t>solvable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but</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we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can</a:t>
                </a:r>
                <a:r>
                  <a:rPr lang="sl-SI" dirty="0" smtClean="0">
                    <a:solidFill>
                      <a:srgbClr val="002060"/>
                    </a:solidFill>
                    <a:latin typeface="Gill Sans MT" panose="020B0502020104020203" pitchFamily="34" charset="-18"/>
                  </a:rPr>
                  <a:t> not </a:t>
                </a:r>
                <a:r>
                  <a:rPr lang="sl-SI" dirty="0" err="1" smtClean="0">
                    <a:solidFill>
                      <a:srgbClr val="002060"/>
                    </a:solidFill>
                    <a:latin typeface="Gill Sans MT" panose="020B0502020104020203" pitchFamily="34" charset="-18"/>
                  </a:rPr>
                  <a:t>compose</a:t>
                </a:r>
                <a:r>
                  <a:rPr lang="sl-SI" dirty="0" smtClean="0">
                    <a:solidFill>
                      <a:srgbClr val="002060"/>
                    </a:solidFill>
                    <a:latin typeface="Gill Sans MT" panose="020B0502020104020203" pitchFamily="34" charset="-18"/>
                  </a:rPr>
                  <a:t> more </a:t>
                </a:r>
                <a:r>
                  <a:rPr lang="sl-SI" dirty="0" err="1" smtClean="0">
                    <a:solidFill>
                      <a:srgbClr val="002060"/>
                    </a:solidFill>
                    <a:latin typeface="Gill Sans MT" panose="020B0502020104020203" pitchFamily="34" charset="-18"/>
                  </a:rPr>
                  <a:t>than</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four</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scutoids</a:t>
                </a:r>
                <a:r>
                  <a:rPr lang="sl-SI" dirty="0" smtClean="0">
                    <a:solidFill>
                      <a:srgbClr val="002060"/>
                    </a:solidFill>
                    <a:latin typeface="Gill Sans MT" panose="020B0502020104020203" pitchFamily="34" charset="-18"/>
                  </a:rPr>
                  <a:t>.</a:t>
                </a:r>
                <a:endParaRPr lang="sl-SI" dirty="0">
                  <a:solidFill>
                    <a:srgbClr val="002060"/>
                  </a:solidFill>
                  <a:latin typeface="Gill Sans MT" panose="020B0502020104020203" pitchFamily="34" charset="-18"/>
                </a:endParaRPr>
              </a:p>
            </p:txBody>
          </p:sp>
        </mc:Choice>
        <mc:Fallback xmlns="">
          <p:sp>
            <p:nvSpPr>
              <p:cNvPr id="3" name="Pravokotnik 2"/>
              <p:cNvSpPr>
                <a:spLocks noRot="1" noChangeAspect="1" noMove="1" noResize="1" noEditPoints="1" noAdjustHandles="1" noChangeArrowheads="1" noChangeShapeType="1" noTextEdit="1"/>
              </p:cNvSpPr>
              <p:nvPr/>
            </p:nvSpPr>
            <p:spPr>
              <a:xfrm>
                <a:off x="509699" y="6402608"/>
                <a:ext cx="11582145" cy="369332"/>
              </a:xfrm>
              <a:prstGeom prst="rect">
                <a:avLst/>
              </a:prstGeom>
              <a:blipFill>
                <a:blip r:embed="rId3"/>
                <a:stretch>
                  <a:fillRect l="-474" t="-8197" r="-316" b="-24590"/>
                </a:stretch>
              </a:blipFill>
            </p:spPr>
            <p:txBody>
              <a:bodyPr/>
              <a:lstStyle/>
              <a:p>
                <a:r>
                  <a:rPr lang="sl-SI">
                    <a:noFill/>
                  </a:rPr>
                  <a:t> </a:t>
                </a:r>
              </a:p>
            </p:txBody>
          </p:sp>
        </mc:Fallback>
      </mc:AlternateContent>
    </p:spTree>
    <p:extLst>
      <p:ext uri="{BB962C8B-B14F-4D97-AF65-F5344CB8AC3E}">
        <p14:creationId xmlns:p14="http://schemas.microsoft.com/office/powerpoint/2010/main" val="19676302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3798935" y="570016"/>
            <a:ext cx="3698000" cy="461665"/>
          </a:xfrm>
          <a:prstGeom prst="rect">
            <a:avLst/>
          </a:prstGeom>
          <a:noFill/>
        </p:spPr>
        <p:txBody>
          <a:bodyPr wrap="none" rtlCol="0">
            <a:spAutoFit/>
          </a:bodyPr>
          <a:lstStyle/>
          <a:p>
            <a:r>
              <a:rPr lang="sl-SI" sz="2400" dirty="0" err="1" smtClean="0">
                <a:solidFill>
                  <a:schemeClr val="tx2"/>
                </a:solidFill>
                <a:latin typeface="Gill Sans MT" panose="020B0502020104020203" pitchFamily="34" charset="-18"/>
              </a:rPr>
              <a:t>Complementary</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scutoid</a:t>
            </a:r>
            <a:r>
              <a:rPr lang="sl-SI" sz="2400" dirty="0" smtClean="0">
                <a:solidFill>
                  <a:schemeClr val="tx2"/>
                </a:solidFill>
                <a:latin typeface="Gill Sans MT" panose="020B0502020104020203" pitchFamily="34" charset="-18"/>
              </a:rPr>
              <a:t> 3-4</a:t>
            </a:r>
            <a:endParaRPr lang="sl-SI" sz="2400" dirty="0">
              <a:solidFill>
                <a:schemeClr val="tx2"/>
              </a:solidFill>
              <a:latin typeface="Gill Sans MT" panose="020B0502020104020203" pitchFamily="34" charset="-18"/>
            </a:endParaRPr>
          </a:p>
        </p:txBody>
      </p:sp>
      <p:pic>
        <p:nvPicPr>
          <p:cNvPr id="6" name="Slika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0096" y="1618348"/>
            <a:ext cx="4096083" cy="4744122"/>
          </a:xfrm>
          <a:prstGeom prst="rect">
            <a:avLst/>
          </a:prstGeom>
          <a:noFill/>
          <a:ln>
            <a:solidFill>
              <a:schemeClr val="tx1"/>
            </a:solidFill>
          </a:ln>
        </p:spPr>
      </p:pic>
      <p:pic>
        <p:nvPicPr>
          <p:cNvPr id="7" name="Slika 6"/>
          <p:cNvPicPr>
            <a:picLocks noChangeAspect="1"/>
          </p:cNvPicPr>
          <p:nvPr/>
        </p:nvPicPr>
        <p:blipFill>
          <a:blip r:embed="rId3"/>
          <a:stretch>
            <a:fillRect/>
          </a:stretch>
        </p:blipFill>
        <p:spPr>
          <a:xfrm>
            <a:off x="6178550" y="1618348"/>
            <a:ext cx="4990927" cy="4744122"/>
          </a:xfrm>
          <a:prstGeom prst="rect">
            <a:avLst/>
          </a:prstGeom>
        </p:spPr>
      </p:pic>
    </p:spTree>
    <p:extLst>
      <p:ext uri="{BB962C8B-B14F-4D97-AF65-F5344CB8AC3E}">
        <p14:creationId xmlns:p14="http://schemas.microsoft.com/office/powerpoint/2010/main" val="18271245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1458970" y="363046"/>
            <a:ext cx="8405699" cy="461665"/>
          </a:xfrm>
          <a:prstGeom prst="rect">
            <a:avLst/>
          </a:prstGeom>
          <a:noFill/>
        </p:spPr>
        <p:txBody>
          <a:bodyPr wrap="none" rtlCol="0">
            <a:spAutoFit/>
          </a:bodyPr>
          <a:lstStyle/>
          <a:p>
            <a:r>
              <a:rPr lang="sl-SI" sz="2400" dirty="0" err="1" smtClean="0">
                <a:solidFill>
                  <a:schemeClr val="tx2"/>
                </a:solidFill>
                <a:latin typeface="Gill Sans MT" panose="020B0502020104020203" pitchFamily="34" charset="-18"/>
              </a:rPr>
              <a:t>Complementary</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scutoid</a:t>
            </a:r>
            <a:r>
              <a:rPr lang="sl-SI" sz="2400" dirty="0" smtClean="0">
                <a:solidFill>
                  <a:schemeClr val="tx2"/>
                </a:solidFill>
                <a:latin typeface="Gill Sans MT" panose="020B0502020104020203" pitchFamily="34" charset="-18"/>
              </a:rPr>
              <a:t> 3-4: </a:t>
            </a:r>
            <a:r>
              <a:rPr lang="sl-SI" sz="2400" dirty="0" err="1" smtClean="0">
                <a:solidFill>
                  <a:schemeClr val="tx2"/>
                </a:solidFill>
                <a:latin typeface="Gill Sans MT" panose="020B0502020104020203" pitchFamily="34" charset="-18"/>
              </a:rPr>
              <a:t>the</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lenght</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of</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the</a:t>
            </a:r>
            <a:r>
              <a:rPr lang="sl-SI" sz="2400" dirty="0" smtClean="0">
                <a:solidFill>
                  <a:schemeClr val="tx2"/>
                </a:solidFill>
                <a:latin typeface="Gill Sans MT" panose="020B0502020104020203" pitchFamily="34" charset="-18"/>
              </a:rPr>
              <a:t> leg </a:t>
            </a:r>
            <a:r>
              <a:rPr lang="sl-SI" sz="2400" dirty="0" err="1" smtClean="0">
                <a:solidFill>
                  <a:schemeClr val="tx2"/>
                </a:solidFill>
                <a:latin typeface="Gill Sans MT" panose="020B0502020104020203" pitchFamily="34" charset="-18"/>
              </a:rPr>
              <a:t>of</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the</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scutellum</a:t>
            </a:r>
            <a:endParaRPr lang="sl-SI" sz="2400" dirty="0">
              <a:solidFill>
                <a:schemeClr val="tx2"/>
              </a:solidFill>
              <a:latin typeface="Gill Sans MT" panose="020B0502020104020203" pitchFamily="34" charset="-18"/>
            </a:endParaRPr>
          </a:p>
        </p:txBody>
      </p:sp>
      <p:pic>
        <p:nvPicPr>
          <p:cNvPr id="7" name="Slika 6"/>
          <p:cNvPicPr/>
          <p:nvPr/>
        </p:nvPicPr>
        <p:blipFill>
          <a:blip r:embed="rId2"/>
          <a:stretch>
            <a:fillRect/>
          </a:stretch>
        </p:blipFill>
        <p:spPr>
          <a:xfrm>
            <a:off x="3484605" y="1956189"/>
            <a:ext cx="5325084" cy="4663441"/>
          </a:xfrm>
          <a:prstGeom prst="rect">
            <a:avLst/>
          </a:prstGeom>
          <a:ln>
            <a:solidFill>
              <a:schemeClr val="tx1"/>
            </a:solidFill>
          </a:ln>
        </p:spPr>
      </p:pic>
      <mc:AlternateContent xmlns:mc="http://schemas.openxmlformats.org/markup-compatibility/2006" xmlns:a14="http://schemas.microsoft.com/office/drawing/2010/main">
        <mc:Choice Requires="a14">
          <p:sp>
            <p:nvSpPr>
              <p:cNvPr id="5" name="Pravokotnik 4"/>
              <p:cNvSpPr/>
              <p:nvPr/>
            </p:nvSpPr>
            <p:spPr>
              <a:xfrm>
                <a:off x="8782086" y="3972998"/>
                <a:ext cx="3210302" cy="1157048"/>
              </a:xfrm>
              <a:prstGeom prst="rect">
                <a:avLst/>
              </a:prstGeom>
            </p:spPr>
            <p:txBody>
              <a:bodyPr wrap="none">
                <a:spAutoFit/>
              </a:bodyPr>
              <a:lstStyle/>
              <a:p>
                <a:pPr algn="ctr"/>
                <a:r>
                  <a:rPr lang="sl-SI" sz="2400" dirty="0" err="1" smtClean="0">
                    <a:latin typeface="Gill Sans MT" panose="020B0502020104020203"/>
                  </a:rPr>
                  <a:t>The</a:t>
                </a:r>
                <a:r>
                  <a:rPr lang="sl-SI" sz="2400" dirty="0" smtClean="0">
                    <a:latin typeface="Gill Sans MT" panose="020B0502020104020203"/>
                  </a:rPr>
                  <a:t> leg </a:t>
                </a:r>
                <a:r>
                  <a:rPr lang="sl-SI" sz="2400" dirty="0" err="1" smtClean="0">
                    <a:latin typeface="Gill Sans MT" panose="020B0502020104020203"/>
                  </a:rPr>
                  <a:t>of</a:t>
                </a:r>
                <a:r>
                  <a:rPr lang="sl-SI" sz="2400" dirty="0" smtClean="0">
                    <a:latin typeface="Gill Sans MT" panose="020B0502020104020203"/>
                  </a:rPr>
                  <a:t> </a:t>
                </a:r>
                <a:r>
                  <a:rPr lang="sl-SI" sz="2400" dirty="0" err="1" smtClean="0">
                    <a:latin typeface="Gill Sans MT" panose="020B0502020104020203"/>
                  </a:rPr>
                  <a:t>scutellum</a:t>
                </a:r>
                <a:r>
                  <a:rPr lang="sl-SI" sz="2400" dirty="0" smtClean="0">
                    <a:latin typeface="Gill Sans MT" panose="020B0502020104020203"/>
                  </a:rPr>
                  <a:t> =</a:t>
                </a:r>
              </a:p>
              <a:p>
                <a:r>
                  <a:rPr lang="sl-SI" sz="3200" dirty="0" smtClean="0"/>
                  <a:t> </a:t>
                </a:r>
                <a14:m>
                  <m:oMath xmlns:m="http://schemas.openxmlformats.org/officeDocument/2006/math">
                    <m:r>
                      <a:rPr lang="sl-SI" sz="3200" i="0">
                        <a:latin typeface="Cambria Math" panose="02040503050406030204" pitchFamily="18" charset="0"/>
                      </a:rPr>
                      <m:t>=</m:t>
                    </m:r>
                    <m:f>
                      <m:fPr>
                        <m:ctrlPr>
                          <a:rPr lang="sl-SI" sz="3200" i="1">
                            <a:latin typeface="Cambria Math" panose="02040503050406030204" pitchFamily="18" charset="0"/>
                          </a:rPr>
                        </m:ctrlPr>
                      </m:fPr>
                      <m:num>
                        <m:r>
                          <a:rPr lang="sl-SI" sz="3200" i="0">
                            <a:latin typeface="Cambria Math" panose="02040503050406030204" pitchFamily="18" charset="0"/>
                          </a:rPr>
                          <m:t>1</m:t>
                        </m:r>
                      </m:num>
                      <m:den>
                        <m:r>
                          <a:rPr lang="sl-SI" sz="3200" i="0">
                            <a:latin typeface="Cambria Math" panose="02040503050406030204" pitchFamily="18" charset="0"/>
                          </a:rPr>
                          <m:t>2</m:t>
                        </m:r>
                      </m:den>
                    </m:f>
                    <m:rad>
                      <m:radPr>
                        <m:degHide m:val="on"/>
                        <m:ctrlPr>
                          <a:rPr lang="sl-SI" sz="3200" i="1">
                            <a:latin typeface="Cambria Math" panose="02040503050406030204" pitchFamily="18" charset="0"/>
                          </a:rPr>
                        </m:ctrlPr>
                      </m:radPr>
                      <m:deg/>
                      <m:e>
                        <m:d>
                          <m:dPr>
                            <m:ctrlPr>
                              <a:rPr lang="sl-SI" sz="3200" i="1">
                                <a:latin typeface="Cambria Math" panose="02040503050406030204" pitchFamily="18" charset="0"/>
                              </a:rPr>
                            </m:ctrlPr>
                          </m:dPr>
                          <m:e>
                            <m:r>
                              <a:rPr lang="sl-SI" sz="3200" i="0">
                                <a:latin typeface="Cambria Math" panose="02040503050406030204" pitchFamily="18" charset="0"/>
                              </a:rPr>
                              <m:t>4</m:t>
                            </m:r>
                            <m:sSup>
                              <m:sSupPr>
                                <m:ctrlPr>
                                  <a:rPr lang="sl-SI" sz="3200" i="1">
                                    <a:latin typeface="Cambria Math" panose="02040503050406030204" pitchFamily="18" charset="0"/>
                                  </a:rPr>
                                </m:ctrlPr>
                              </m:sSupPr>
                              <m:e>
                                <m:r>
                                  <a:rPr lang="sl-SI" sz="3200" i="1">
                                    <a:latin typeface="Cambria Math" panose="02040503050406030204" pitchFamily="18" charset="0"/>
                                  </a:rPr>
                                  <m:t>𝑎</m:t>
                                </m:r>
                              </m:e>
                              <m:sup>
                                <m:r>
                                  <a:rPr lang="sl-SI" sz="3200" i="0">
                                    <a:latin typeface="Cambria Math" panose="02040503050406030204" pitchFamily="18" charset="0"/>
                                  </a:rPr>
                                  <m:t>2</m:t>
                                </m:r>
                              </m:sup>
                            </m:sSup>
                            <m:r>
                              <a:rPr lang="sl-SI" sz="3200" i="0">
                                <a:latin typeface="Cambria Math" panose="02040503050406030204" pitchFamily="18" charset="0"/>
                              </a:rPr>
                              <m:t>+</m:t>
                            </m:r>
                            <m:sSup>
                              <m:sSupPr>
                                <m:ctrlPr>
                                  <a:rPr lang="sl-SI" sz="3200" i="1">
                                    <a:latin typeface="Cambria Math" panose="02040503050406030204" pitchFamily="18" charset="0"/>
                                  </a:rPr>
                                </m:ctrlPr>
                              </m:sSupPr>
                              <m:e>
                                <m:r>
                                  <a:rPr lang="sl-SI" sz="3200" i="1">
                                    <a:latin typeface="Cambria Math" panose="02040503050406030204" pitchFamily="18" charset="0"/>
                                  </a:rPr>
                                  <m:t>h</m:t>
                                </m:r>
                              </m:e>
                              <m:sup>
                                <m:r>
                                  <a:rPr lang="sl-SI" sz="3200" i="0">
                                    <a:latin typeface="Cambria Math" panose="02040503050406030204" pitchFamily="18" charset="0"/>
                                  </a:rPr>
                                  <m:t>2</m:t>
                                </m:r>
                              </m:sup>
                            </m:sSup>
                          </m:e>
                        </m:d>
                      </m:e>
                    </m:rad>
                  </m:oMath>
                </a14:m>
                <a:endParaRPr lang="sl-SI" sz="3200" dirty="0"/>
              </a:p>
            </p:txBody>
          </p:sp>
        </mc:Choice>
        <mc:Fallback xmlns="">
          <p:sp>
            <p:nvSpPr>
              <p:cNvPr id="5" name="Pravokotnik 4"/>
              <p:cNvSpPr>
                <a:spLocks noRot="1" noChangeAspect="1" noMove="1" noResize="1" noEditPoints="1" noAdjustHandles="1" noChangeArrowheads="1" noChangeShapeType="1" noTextEdit="1"/>
              </p:cNvSpPr>
              <p:nvPr/>
            </p:nvSpPr>
            <p:spPr>
              <a:xfrm>
                <a:off x="8782086" y="3972998"/>
                <a:ext cx="3210302" cy="1157048"/>
              </a:xfrm>
              <a:prstGeom prst="rect">
                <a:avLst/>
              </a:prstGeom>
              <a:blipFill rotWithShape="0">
                <a:blip r:embed="rId3"/>
                <a:stretch>
                  <a:fillRect t="-4211"/>
                </a:stretch>
              </a:blipFill>
            </p:spPr>
            <p:txBody>
              <a:bodyPr/>
              <a:lstStyle/>
              <a:p>
                <a:r>
                  <a:rPr lang="sl-SI">
                    <a:noFill/>
                  </a:rPr>
                  <a:t> </a:t>
                </a:r>
              </a:p>
            </p:txBody>
          </p:sp>
        </mc:Fallback>
      </mc:AlternateContent>
      <p:pic>
        <p:nvPicPr>
          <p:cNvPr id="6" name="Slika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281" y="1956189"/>
            <a:ext cx="3113903" cy="3587876"/>
          </a:xfrm>
          <a:prstGeom prst="rect">
            <a:avLst/>
          </a:prstGeom>
          <a:noFill/>
          <a:ln>
            <a:solidFill>
              <a:schemeClr val="tx1"/>
            </a:solidFill>
          </a:ln>
        </p:spPr>
      </p:pic>
      <mc:AlternateContent xmlns:mc="http://schemas.openxmlformats.org/markup-compatibility/2006" xmlns:a14="http://schemas.microsoft.com/office/drawing/2010/main">
        <mc:Choice Requires="a14">
          <p:sp>
            <p:nvSpPr>
              <p:cNvPr id="2" name="Pravokotnik 1"/>
              <p:cNvSpPr/>
              <p:nvPr/>
            </p:nvSpPr>
            <p:spPr>
              <a:xfrm>
                <a:off x="9032110" y="2720761"/>
                <a:ext cx="2752228" cy="616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sl-SI" i="1" smtClean="0">
                          <a:latin typeface="Cambria Math" panose="02040503050406030204" pitchFamily="18" charset="0"/>
                          <a:ea typeface="Cambria Math" panose="02040503050406030204" pitchFamily="18" charset="0"/>
                        </a:rPr>
                        <m:t>𝜑</m:t>
                      </m:r>
                      <m:r>
                        <a:rPr lang="sl-SI">
                          <a:latin typeface="Cambria Math" panose="02040503050406030204" pitchFamily="18" charset="0"/>
                        </a:rPr>
                        <m:t>=</m:t>
                      </m:r>
                      <m:sSup>
                        <m:sSupPr>
                          <m:ctrlPr>
                            <a:rPr lang="sl-SI" i="1">
                              <a:latin typeface="Cambria Math" panose="02040503050406030204" pitchFamily="18" charset="0"/>
                            </a:rPr>
                          </m:ctrlPr>
                        </m:sSupPr>
                        <m:e>
                          <m:r>
                            <a:rPr lang="sl-SI">
                              <a:latin typeface="Cambria Math" panose="02040503050406030204" pitchFamily="18" charset="0"/>
                            </a:rPr>
                            <m:t>180</m:t>
                          </m:r>
                        </m:e>
                        <m:sup>
                          <m:r>
                            <a:rPr lang="sl-SI">
                              <a:latin typeface="Cambria Math" panose="02040503050406030204" pitchFamily="18" charset="0"/>
                            </a:rPr>
                            <m:t>0</m:t>
                          </m:r>
                        </m:sup>
                      </m:sSup>
                      <m:r>
                        <a:rPr lang="sl-SI">
                          <a:latin typeface="Cambria Math" panose="02040503050406030204" pitchFamily="18" charset="0"/>
                        </a:rPr>
                        <m:t>− </m:t>
                      </m:r>
                      <m:r>
                        <a:rPr lang="sl-SI" i="1">
                          <a:latin typeface="Cambria Math" panose="02040503050406030204" pitchFamily="18" charset="0"/>
                        </a:rPr>
                        <m:t>𝛼</m:t>
                      </m:r>
                      <m:r>
                        <a:rPr lang="sl-SI">
                          <a:latin typeface="Cambria Math" panose="02040503050406030204" pitchFamily="18" charset="0"/>
                        </a:rPr>
                        <m:t>−</m:t>
                      </m:r>
                      <m:f>
                        <m:fPr>
                          <m:ctrlPr>
                            <a:rPr lang="sl-SI" i="1">
                              <a:latin typeface="Cambria Math" panose="02040503050406030204" pitchFamily="18" charset="0"/>
                            </a:rPr>
                          </m:ctrlPr>
                        </m:fPr>
                        <m:num>
                          <m:r>
                            <a:rPr lang="sl-SI" i="1">
                              <a:latin typeface="Cambria Math" panose="02040503050406030204" pitchFamily="18" charset="0"/>
                            </a:rPr>
                            <m:t>𝛽</m:t>
                          </m:r>
                        </m:num>
                        <m:den>
                          <m:r>
                            <a:rPr lang="sl-SI">
                              <a:latin typeface="Cambria Math" panose="02040503050406030204" pitchFamily="18" charset="0"/>
                            </a:rPr>
                            <m:t>2</m:t>
                          </m:r>
                        </m:den>
                      </m:f>
                      <m:sSup>
                        <m:sSupPr>
                          <m:ctrlPr>
                            <a:rPr lang="sl-SI" i="1">
                              <a:latin typeface="Cambria Math" panose="02040503050406030204" pitchFamily="18" charset="0"/>
                              <a:ea typeface="Cambria Math" panose="02040503050406030204" pitchFamily="18" charset="0"/>
                            </a:rPr>
                          </m:ctrlPr>
                        </m:sSupPr>
                        <m:e>
                          <m:r>
                            <a:rPr lang="sl-SI" b="0" i="1" smtClean="0">
                              <a:latin typeface="Cambria Math" panose="02040503050406030204" pitchFamily="18" charset="0"/>
                              <a:ea typeface="Cambria Math" panose="02040503050406030204" pitchFamily="18" charset="0"/>
                            </a:rPr>
                            <m:t>=</m:t>
                          </m:r>
                          <m:r>
                            <a:rPr lang="sl-SI" i="1">
                              <a:latin typeface="Cambria Math" panose="02040503050406030204" pitchFamily="18" charset="0"/>
                              <a:ea typeface="Cambria Math" panose="02040503050406030204" pitchFamily="18" charset="0"/>
                            </a:rPr>
                            <m:t>6</m:t>
                          </m:r>
                          <m:r>
                            <a:rPr lang="sl-SI" b="0" i="1" smtClean="0">
                              <a:latin typeface="Cambria Math" panose="02040503050406030204" pitchFamily="18" charset="0"/>
                              <a:ea typeface="Cambria Math" panose="02040503050406030204" pitchFamily="18" charset="0"/>
                            </a:rPr>
                            <m:t>0</m:t>
                          </m:r>
                        </m:e>
                        <m:sup>
                          <m:r>
                            <a:rPr lang="sl-SI" i="1">
                              <a:latin typeface="Cambria Math" panose="02040503050406030204" pitchFamily="18" charset="0"/>
                              <a:ea typeface="Cambria Math" panose="02040503050406030204" pitchFamily="18" charset="0"/>
                            </a:rPr>
                            <m:t>0</m:t>
                          </m:r>
                        </m:sup>
                      </m:sSup>
                    </m:oMath>
                  </m:oMathPara>
                </a14:m>
                <a:endParaRPr lang="sl-SI" dirty="0"/>
              </a:p>
            </p:txBody>
          </p:sp>
        </mc:Choice>
        <mc:Fallback xmlns="">
          <p:sp>
            <p:nvSpPr>
              <p:cNvPr id="2" name="Pravokotnik 1"/>
              <p:cNvSpPr>
                <a:spLocks noRot="1" noChangeAspect="1" noMove="1" noResize="1" noEditPoints="1" noAdjustHandles="1" noChangeArrowheads="1" noChangeShapeType="1" noTextEdit="1"/>
              </p:cNvSpPr>
              <p:nvPr/>
            </p:nvSpPr>
            <p:spPr>
              <a:xfrm>
                <a:off x="9032110" y="2720761"/>
                <a:ext cx="2752228" cy="616515"/>
              </a:xfrm>
              <a:prstGeom prst="rect">
                <a:avLst/>
              </a:prstGeom>
              <a:blipFill>
                <a:blip r:embed="rId5"/>
                <a:stretch>
                  <a:fillRect/>
                </a:stretch>
              </a:blipFill>
            </p:spPr>
            <p:txBody>
              <a:bodyPr/>
              <a:lstStyle/>
              <a:p>
                <a:r>
                  <a:rPr lang="sl-SI">
                    <a:noFill/>
                  </a:rPr>
                  <a:t> </a:t>
                </a:r>
              </a:p>
            </p:txBody>
          </p:sp>
        </mc:Fallback>
      </mc:AlternateContent>
    </p:spTree>
    <p:extLst>
      <p:ext uri="{BB962C8B-B14F-4D97-AF65-F5344CB8AC3E}">
        <p14:creationId xmlns:p14="http://schemas.microsoft.com/office/powerpoint/2010/main" val="19161407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2301546" y="240728"/>
            <a:ext cx="8859990" cy="830997"/>
          </a:xfrm>
          <a:prstGeom prst="rect">
            <a:avLst/>
          </a:prstGeom>
          <a:noFill/>
        </p:spPr>
        <p:txBody>
          <a:bodyPr wrap="none" rtlCol="0">
            <a:spAutoFit/>
          </a:bodyPr>
          <a:lstStyle/>
          <a:p>
            <a:r>
              <a:rPr lang="sl-SI" sz="4800" dirty="0" smtClean="0">
                <a:solidFill>
                  <a:schemeClr val="tx2"/>
                </a:solidFill>
                <a:latin typeface="Gill Sans MT" panose="020B0502020104020203" pitchFamily="34" charset="-18"/>
              </a:rPr>
              <a:t>INTRODUCTION= CHALLENGE</a:t>
            </a:r>
            <a:endParaRPr lang="sl-SI" sz="4800" dirty="0">
              <a:solidFill>
                <a:schemeClr val="tx2"/>
              </a:solidFill>
              <a:latin typeface="Gill Sans MT" panose="020B0502020104020203" pitchFamily="34" charset="-18"/>
            </a:endParaRPr>
          </a:p>
        </p:txBody>
      </p:sp>
      <p:sp>
        <p:nvSpPr>
          <p:cNvPr id="2" name="Pravokotnik 1"/>
          <p:cNvSpPr/>
          <p:nvPr/>
        </p:nvSpPr>
        <p:spPr>
          <a:xfrm>
            <a:off x="1185133" y="988838"/>
            <a:ext cx="10216179" cy="646331"/>
          </a:xfrm>
          <a:prstGeom prst="rect">
            <a:avLst/>
          </a:prstGeom>
        </p:spPr>
        <p:txBody>
          <a:bodyPr wrap="square">
            <a:spAutoFit/>
          </a:bodyPr>
          <a:lstStyle/>
          <a:p>
            <a:r>
              <a:rPr lang="sl-SI" dirty="0" smtClean="0">
                <a:latin typeface="Gill Sans MT" panose="020B0502020104020203" pitchFamily="34" charset="-18"/>
                <a:ea typeface="Calibri" panose="020F0502020204030204" pitchFamily="34" charset="0"/>
                <a:cs typeface="Times New Roman" panose="02020603050405020304" pitchFamily="18" charset="0"/>
              </a:rPr>
              <a:t>»</a:t>
            </a:r>
            <a:r>
              <a:rPr lang="en-GB" dirty="0" err="1" smtClean="0"/>
              <a:t>Scutoids</a:t>
            </a:r>
            <a:r>
              <a:rPr lang="en-GB" dirty="0" smtClean="0"/>
              <a:t> </a:t>
            </a:r>
            <a:r>
              <a:rPr lang="en-GB" dirty="0"/>
              <a:t>are a geometric solution to three-dimensional packing of epithelia</a:t>
            </a:r>
            <a:r>
              <a:rPr lang="sl-SI" dirty="0" smtClean="0">
                <a:latin typeface="Gill Sans MT" panose="020B0502020104020203" pitchFamily="34" charset="-18"/>
                <a:ea typeface="Calibri" panose="020F0502020204030204" pitchFamily="34" charset="0"/>
                <a:cs typeface="Times New Roman" panose="02020603050405020304" pitchFamily="18" charset="0"/>
              </a:rPr>
              <a:t>« </a:t>
            </a:r>
            <a:r>
              <a:rPr lang="sl-SI" i="1" dirty="0" smtClean="0">
                <a:latin typeface="Gill Sans MT" panose="020B0502020104020203" pitchFamily="34" charset="-18"/>
                <a:ea typeface="Calibri" panose="020F0502020204030204" pitchFamily="34" charset="0"/>
                <a:cs typeface="Times New Roman" panose="02020603050405020304" pitchFamily="18" charset="0"/>
              </a:rPr>
              <a:t>(</a:t>
            </a:r>
            <a:r>
              <a:rPr lang="sl-SI" i="1" spc="15" dirty="0" smtClean="0">
                <a:latin typeface="Gill Sans MT" panose="020B0502020104020203" pitchFamily="34" charset="-18"/>
                <a:ea typeface="Calibri" panose="020F0502020204030204" pitchFamily="34" charset="0"/>
                <a:cs typeface="Times New Roman" panose="02020603050405020304" pitchFamily="18" charset="0"/>
                <a:hlinkClick r:id="rId2"/>
              </a:rPr>
              <a:t>https</a:t>
            </a:r>
            <a:r>
              <a:rPr lang="sl-SI" i="1" spc="15" dirty="0">
                <a:latin typeface="Gill Sans MT" panose="020B0502020104020203" pitchFamily="34" charset="-18"/>
                <a:ea typeface="Calibri" panose="020F0502020204030204" pitchFamily="34" charset="0"/>
                <a:cs typeface="Times New Roman" panose="02020603050405020304" pitchFamily="18" charset="0"/>
                <a:hlinkClick r:id="rId2"/>
              </a:rPr>
              <a:t>://www.nature.com/articles/s41467-018-05376-1</a:t>
            </a:r>
            <a:r>
              <a:rPr lang="sl-SI" i="1" spc="15" dirty="0" smtClean="0">
                <a:latin typeface="Gill Sans MT" panose="020B0502020104020203" pitchFamily="34" charset="-18"/>
                <a:ea typeface="Calibri" panose="020F0502020204030204" pitchFamily="34" charset="0"/>
                <a:cs typeface="Times New Roman" panose="02020603050405020304" pitchFamily="18" charset="0"/>
              </a:rPr>
              <a:t>).</a:t>
            </a:r>
            <a:r>
              <a:rPr lang="sl-SI" dirty="0" smtClean="0"/>
              <a:t>   </a:t>
            </a:r>
            <a:r>
              <a:rPr lang="sl-SI" dirty="0" err="1" smtClean="0"/>
              <a:t>Journal</a:t>
            </a:r>
            <a:r>
              <a:rPr lang="sl-SI" dirty="0" smtClean="0"/>
              <a:t>: Nature, </a:t>
            </a:r>
            <a:r>
              <a:rPr lang="sl-SI" dirty="0" err="1" smtClean="0"/>
              <a:t>July</a:t>
            </a:r>
            <a:r>
              <a:rPr lang="sl-SI" dirty="0" smtClean="0"/>
              <a:t> 27th 2018</a:t>
            </a:r>
            <a:endParaRPr lang="sl-SI" i="1" spc="15" dirty="0" smtClean="0">
              <a:latin typeface="Gill Sans MT" panose="020B0502020104020203" pitchFamily="34" charset="-18"/>
              <a:ea typeface="Calibri" panose="020F0502020204030204" pitchFamily="34" charset="0"/>
              <a:cs typeface="Times New Roman" panose="02020603050405020304" pitchFamily="18" charset="0"/>
            </a:endParaRPr>
          </a:p>
        </p:txBody>
      </p:sp>
      <p:pic>
        <p:nvPicPr>
          <p:cNvPr id="5" name="Slika 4"/>
          <p:cNvPicPr>
            <a:picLocks noChangeAspect="1"/>
          </p:cNvPicPr>
          <p:nvPr/>
        </p:nvPicPr>
        <p:blipFill>
          <a:blip r:embed="rId3"/>
          <a:stretch>
            <a:fillRect/>
          </a:stretch>
        </p:blipFill>
        <p:spPr>
          <a:xfrm>
            <a:off x="880333" y="2015740"/>
            <a:ext cx="4166572" cy="1940159"/>
          </a:xfrm>
          <a:prstGeom prst="rect">
            <a:avLst/>
          </a:prstGeom>
        </p:spPr>
      </p:pic>
      <p:pic>
        <p:nvPicPr>
          <p:cNvPr id="6" name="Slika 5"/>
          <p:cNvPicPr>
            <a:picLocks noChangeAspect="1"/>
          </p:cNvPicPr>
          <p:nvPr/>
        </p:nvPicPr>
        <p:blipFill>
          <a:blip r:embed="rId4"/>
          <a:stretch>
            <a:fillRect/>
          </a:stretch>
        </p:blipFill>
        <p:spPr>
          <a:xfrm>
            <a:off x="6293222" y="2015740"/>
            <a:ext cx="3961504" cy="1940159"/>
          </a:xfrm>
          <a:prstGeom prst="rect">
            <a:avLst/>
          </a:prstGeom>
        </p:spPr>
      </p:pic>
      <p:pic>
        <p:nvPicPr>
          <p:cNvPr id="7" name="Slika 6"/>
          <p:cNvPicPr>
            <a:picLocks noChangeAspect="1"/>
          </p:cNvPicPr>
          <p:nvPr/>
        </p:nvPicPr>
        <p:blipFill>
          <a:blip r:embed="rId5"/>
          <a:stretch>
            <a:fillRect/>
          </a:stretch>
        </p:blipFill>
        <p:spPr>
          <a:xfrm>
            <a:off x="448656" y="4288510"/>
            <a:ext cx="7733459" cy="1800343"/>
          </a:xfrm>
          <a:prstGeom prst="rect">
            <a:avLst/>
          </a:prstGeom>
        </p:spPr>
      </p:pic>
      <p:pic>
        <p:nvPicPr>
          <p:cNvPr id="8" name="Slika 7"/>
          <p:cNvPicPr>
            <a:picLocks noChangeAspect="1"/>
          </p:cNvPicPr>
          <p:nvPr/>
        </p:nvPicPr>
        <p:blipFill>
          <a:blip r:embed="rId6"/>
          <a:stretch>
            <a:fillRect/>
          </a:stretch>
        </p:blipFill>
        <p:spPr>
          <a:xfrm>
            <a:off x="8418811" y="4221953"/>
            <a:ext cx="1400175" cy="1866900"/>
          </a:xfrm>
          <a:prstGeom prst="rect">
            <a:avLst/>
          </a:prstGeom>
        </p:spPr>
      </p:pic>
      <p:pic>
        <p:nvPicPr>
          <p:cNvPr id="9" name="Slika 8"/>
          <p:cNvPicPr>
            <a:picLocks noChangeAspect="1"/>
          </p:cNvPicPr>
          <p:nvPr/>
        </p:nvPicPr>
        <p:blipFill>
          <a:blip r:embed="rId7"/>
          <a:stretch>
            <a:fillRect/>
          </a:stretch>
        </p:blipFill>
        <p:spPr>
          <a:xfrm>
            <a:off x="10055682" y="4221953"/>
            <a:ext cx="1790700" cy="1828800"/>
          </a:xfrm>
          <a:prstGeom prst="rect">
            <a:avLst/>
          </a:prstGeom>
        </p:spPr>
      </p:pic>
    </p:spTree>
    <p:extLst>
      <p:ext uri="{BB962C8B-B14F-4D97-AF65-F5344CB8AC3E}">
        <p14:creationId xmlns:p14="http://schemas.microsoft.com/office/powerpoint/2010/main" val="30456028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742278" y="494852"/>
            <a:ext cx="9154301" cy="461665"/>
          </a:xfrm>
          <a:prstGeom prst="rect">
            <a:avLst/>
          </a:prstGeom>
          <a:noFill/>
        </p:spPr>
        <p:txBody>
          <a:bodyPr wrap="none" rtlCol="0">
            <a:spAutoFit/>
          </a:bodyPr>
          <a:lstStyle/>
          <a:p>
            <a:r>
              <a:rPr lang="sl-SI" sz="2400" dirty="0" err="1" smtClean="0">
                <a:solidFill>
                  <a:schemeClr val="tx2"/>
                </a:solidFill>
                <a:latin typeface="Gill Sans MT" panose="020B0502020104020203" pitchFamily="34" charset="-18"/>
              </a:rPr>
              <a:t>Complementary</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scutoid</a:t>
            </a:r>
            <a:r>
              <a:rPr lang="sl-SI" sz="2400" dirty="0" smtClean="0">
                <a:solidFill>
                  <a:schemeClr val="tx2"/>
                </a:solidFill>
                <a:latin typeface="Gill Sans MT" panose="020B0502020104020203" pitchFamily="34" charset="-18"/>
              </a:rPr>
              <a:t> 3-4: </a:t>
            </a:r>
            <a:r>
              <a:rPr lang="sl-SI" sz="2400" dirty="0" err="1">
                <a:solidFill>
                  <a:schemeClr val="tx2"/>
                </a:solidFill>
                <a:latin typeface="Gill Sans MT" panose="020B0502020104020203" pitchFamily="34" charset="-18"/>
              </a:rPr>
              <a:t>the</a:t>
            </a:r>
            <a:r>
              <a:rPr lang="sl-SI" sz="2400" dirty="0">
                <a:solidFill>
                  <a:schemeClr val="tx2"/>
                </a:solidFill>
                <a:latin typeface="Gill Sans MT" panose="020B0502020104020203" pitchFamily="34" charset="-18"/>
              </a:rPr>
              <a:t> </a:t>
            </a:r>
            <a:r>
              <a:rPr lang="sl-SI" sz="2400" dirty="0" err="1">
                <a:solidFill>
                  <a:schemeClr val="tx2"/>
                </a:solidFill>
                <a:latin typeface="Gill Sans MT" panose="020B0502020104020203" pitchFamily="34" charset="-18"/>
              </a:rPr>
              <a:t>angle</a:t>
            </a:r>
            <a:r>
              <a:rPr lang="sl-SI" sz="2400" dirty="0">
                <a:solidFill>
                  <a:schemeClr val="tx2"/>
                </a:solidFill>
                <a:latin typeface="Gill Sans MT" panose="020B0502020104020203" pitchFamily="34" charset="-18"/>
              </a:rPr>
              <a:t> </a:t>
            </a:r>
            <a:r>
              <a:rPr lang="sl-SI" sz="2400" dirty="0" err="1">
                <a:solidFill>
                  <a:schemeClr val="tx2"/>
                </a:solidFill>
                <a:latin typeface="Gill Sans MT" panose="020B0502020104020203" pitchFamily="34" charset="-18"/>
              </a:rPr>
              <a:t>of</a:t>
            </a:r>
            <a:r>
              <a:rPr lang="sl-SI" sz="2400" dirty="0">
                <a:solidFill>
                  <a:schemeClr val="tx2"/>
                </a:solidFill>
                <a:latin typeface="Gill Sans MT" panose="020B0502020104020203" pitchFamily="34" charset="-18"/>
              </a:rPr>
              <a:t> </a:t>
            </a:r>
            <a:r>
              <a:rPr lang="sl-SI" sz="2400" dirty="0" err="1">
                <a:solidFill>
                  <a:schemeClr val="tx2"/>
                </a:solidFill>
                <a:latin typeface="Gill Sans MT" panose="020B0502020104020203" pitchFamily="34" charset="-18"/>
              </a:rPr>
              <a:t>inclination</a:t>
            </a:r>
            <a:r>
              <a:rPr lang="sl-SI" sz="2400" dirty="0">
                <a:solidFill>
                  <a:schemeClr val="tx2"/>
                </a:solidFill>
                <a:latin typeface="Gill Sans MT" panose="020B0502020104020203" pitchFamily="34" charset="-18"/>
              </a:rPr>
              <a:t> </a:t>
            </a:r>
            <a:r>
              <a:rPr lang="sl-SI" sz="2400" dirty="0" err="1">
                <a:solidFill>
                  <a:schemeClr val="tx2"/>
                </a:solidFill>
                <a:latin typeface="Gill Sans MT" panose="020B0502020104020203" pitchFamily="34" charset="-18"/>
              </a:rPr>
              <a:t>of</a:t>
            </a:r>
            <a:r>
              <a:rPr lang="sl-SI" sz="2400" dirty="0">
                <a:solidFill>
                  <a:schemeClr val="tx2"/>
                </a:solidFill>
                <a:latin typeface="Gill Sans MT" panose="020B0502020104020203" pitchFamily="34" charset="-18"/>
              </a:rPr>
              <a:t> </a:t>
            </a:r>
            <a:r>
              <a:rPr lang="sl-SI" sz="2400" dirty="0" err="1">
                <a:solidFill>
                  <a:schemeClr val="tx2"/>
                </a:solidFill>
                <a:latin typeface="Gill Sans MT" panose="020B0502020104020203" pitchFamily="34" charset="-18"/>
              </a:rPr>
              <a:t>the</a:t>
            </a:r>
            <a:r>
              <a:rPr lang="sl-SI" sz="2400" dirty="0">
                <a:solidFill>
                  <a:schemeClr val="tx2"/>
                </a:solidFill>
                <a:latin typeface="Gill Sans MT" panose="020B0502020104020203" pitchFamily="34" charset="-18"/>
              </a:rPr>
              <a:t> back </a:t>
            </a:r>
            <a:r>
              <a:rPr lang="sl-SI" sz="2400" dirty="0" err="1">
                <a:solidFill>
                  <a:schemeClr val="tx2"/>
                </a:solidFill>
                <a:latin typeface="Gill Sans MT" panose="020B0502020104020203" pitchFamily="34" charset="-18"/>
              </a:rPr>
              <a:t>surface</a:t>
            </a:r>
            <a:r>
              <a:rPr lang="sl-SI" sz="2400" dirty="0">
                <a:solidFill>
                  <a:schemeClr val="tx2"/>
                </a:solidFill>
                <a:latin typeface="Gill Sans MT" panose="020B0502020104020203" pitchFamily="34" charset="-18"/>
              </a:rPr>
              <a:t> </a:t>
            </a:r>
          </a:p>
        </p:txBody>
      </p:sp>
      <p:pic>
        <p:nvPicPr>
          <p:cNvPr id="8" name="Slika 7"/>
          <p:cNvPicPr/>
          <p:nvPr/>
        </p:nvPicPr>
        <p:blipFill>
          <a:blip r:embed="rId2"/>
          <a:stretch>
            <a:fillRect/>
          </a:stretch>
        </p:blipFill>
        <p:spPr>
          <a:xfrm>
            <a:off x="6054810" y="1735988"/>
            <a:ext cx="3970009" cy="4240662"/>
          </a:xfrm>
          <a:prstGeom prst="rect">
            <a:avLst/>
          </a:prstGeom>
          <a:ln>
            <a:solidFill>
              <a:schemeClr val="tx1"/>
            </a:solidFill>
          </a:ln>
        </p:spPr>
      </p:pic>
      <p:pic>
        <p:nvPicPr>
          <p:cNvPr id="5" name="Slika 4"/>
          <p:cNvPicPr/>
          <p:nvPr/>
        </p:nvPicPr>
        <p:blipFill>
          <a:blip r:embed="rId3">
            <a:extLst>
              <a:ext uri="{28A0092B-C50C-407E-A947-70E740481C1C}">
                <a14:useLocalDpi xmlns:a14="http://schemas.microsoft.com/office/drawing/2010/main" val="0"/>
              </a:ext>
            </a:extLst>
          </a:blip>
          <a:srcRect/>
          <a:stretch>
            <a:fillRect/>
          </a:stretch>
        </p:blipFill>
        <p:spPr bwMode="auto">
          <a:xfrm>
            <a:off x="742278" y="1735988"/>
            <a:ext cx="4130463" cy="4440566"/>
          </a:xfrm>
          <a:prstGeom prst="rect">
            <a:avLst/>
          </a:prstGeom>
          <a:noFill/>
          <a:ln>
            <a:solidFill>
              <a:schemeClr val="tx1"/>
            </a:solidFill>
          </a:ln>
        </p:spPr>
      </p:pic>
      <p:sp>
        <p:nvSpPr>
          <p:cNvPr id="2" name="Pravokotnik 1"/>
          <p:cNvSpPr/>
          <p:nvPr/>
        </p:nvSpPr>
        <p:spPr>
          <a:xfrm>
            <a:off x="5659394" y="6211669"/>
            <a:ext cx="6096000" cy="646331"/>
          </a:xfrm>
          <a:prstGeom prst="rect">
            <a:avLst/>
          </a:prstGeom>
        </p:spPr>
        <p:txBody>
          <a:bodyPr>
            <a:spAutoFit/>
          </a:bodyPr>
          <a:lstStyle/>
          <a:p>
            <a:r>
              <a:rPr lang="sl-SI" dirty="0" err="1" smtClean="0"/>
              <a:t>The</a:t>
            </a:r>
            <a:r>
              <a:rPr lang="sl-SI" dirty="0" smtClean="0"/>
              <a:t> back </a:t>
            </a:r>
            <a:r>
              <a:rPr lang="sl-SI" dirty="0" err="1" smtClean="0"/>
              <a:t>surface</a:t>
            </a:r>
            <a:r>
              <a:rPr lang="sl-SI" dirty="0" smtClean="0"/>
              <a:t> is </a:t>
            </a:r>
            <a:r>
              <a:rPr lang="sl-SI" dirty="0" err="1" smtClean="0"/>
              <a:t>perpendicular</a:t>
            </a:r>
            <a:r>
              <a:rPr lang="sl-SI" dirty="0" smtClean="0"/>
              <a:t> to </a:t>
            </a:r>
            <a:r>
              <a:rPr lang="sl-SI" dirty="0" err="1" smtClean="0"/>
              <a:t>the</a:t>
            </a:r>
            <a:r>
              <a:rPr lang="sl-SI" dirty="0" smtClean="0"/>
              <a:t> plane </a:t>
            </a:r>
            <a:r>
              <a:rPr lang="sl-SI" dirty="0" err="1" smtClean="0"/>
              <a:t>of</a:t>
            </a:r>
            <a:r>
              <a:rPr lang="sl-SI" dirty="0" smtClean="0"/>
              <a:t> </a:t>
            </a:r>
            <a:r>
              <a:rPr lang="sl-SI" dirty="0" err="1" smtClean="0"/>
              <a:t>the</a:t>
            </a:r>
            <a:r>
              <a:rPr lang="sl-SI" dirty="0" smtClean="0"/>
              <a:t> back </a:t>
            </a:r>
            <a:r>
              <a:rPr lang="sl-SI" dirty="0" err="1" smtClean="0"/>
              <a:t>surface</a:t>
            </a:r>
            <a:r>
              <a:rPr lang="sl-SI" dirty="0" smtClean="0"/>
              <a:t> </a:t>
            </a:r>
            <a:endParaRPr lang="sl-SI" dirty="0"/>
          </a:p>
        </p:txBody>
      </p:sp>
    </p:spTree>
    <p:extLst>
      <p:ext uri="{BB962C8B-B14F-4D97-AF65-F5344CB8AC3E}">
        <p14:creationId xmlns:p14="http://schemas.microsoft.com/office/powerpoint/2010/main" val="25398980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3570359" y="601751"/>
            <a:ext cx="5561972" cy="461665"/>
          </a:xfrm>
          <a:prstGeom prst="rect">
            <a:avLst/>
          </a:prstGeom>
          <a:noFill/>
        </p:spPr>
        <p:txBody>
          <a:bodyPr wrap="none" rtlCol="0">
            <a:spAutoFit/>
          </a:bodyPr>
          <a:lstStyle/>
          <a:p>
            <a:r>
              <a:rPr lang="sl-SI" sz="2400" dirty="0" err="1" smtClean="0">
                <a:solidFill>
                  <a:schemeClr val="tx2"/>
                </a:solidFill>
                <a:latin typeface="Gill Sans MT" panose="020B0502020104020203" pitchFamily="34" charset="-18"/>
              </a:rPr>
              <a:t>Complementary</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scutoid</a:t>
            </a:r>
            <a:r>
              <a:rPr lang="sl-SI" sz="2400" dirty="0" smtClean="0">
                <a:solidFill>
                  <a:schemeClr val="tx2"/>
                </a:solidFill>
                <a:latin typeface="Gill Sans MT" panose="020B0502020104020203" pitchFamily="34" charset="-18"/>
              </a:rPr>
              <a:t> 3-4: </a:t>
            </a:r>
            <a:r>
              <a:rPr lang="sl-SI" sz="2400" dirty="0" err="1" smtClean="0">
                <a:solidFill>
                  <a:schemeClr val="tx2"/>
                </a:solidFill>
                <a:latin typeface="Gill Sans MT" panose="020B0502020104020203" pitchFamily="34" charset="-18"/>
              </a:rPr>
              <a:t>connecting</a:t>
            </a:r>
            <a:r>
              <a:rPr lang="sl-SI" sz="2400" dirty="0" smtClean="0">
                <a:solidFill>
                  <a:schemeClr val="tx2"/>
                </a:solidFill>
                <a:latin typeface="Gill Sans MT" panose="020B0502020104020203" pitchFamily="34" charset="-18"/>
              </a:rPr>
              <a:t> 4x</a:t>
            </a:r>
            <a:endParaRPr lang="sl-SI" sz="2400" dirty="0">
              <a:solidFill>
                <a:schemeClr val="tx2"/>
              </a:solidFill>
              <a:latin typeface="Gill Sans MT" panose="020B0502020104020203" pitchFamily="34" charset="-18"/>
            </a:endParaRPr>
          </a:p>
        </p:txBody>
      </p:sp>
      <p:pic>
        <p:nvPicPr>
          <p:cNvPr id="2" name="Slika 1"/>
          <p:cNvPicPr>
            <a:picLocks noChangeAspect="1"/>
          </p:cNvPicPr>
          <p:nvPr/>
        </p:nvPicPr>
        <p:blipFill>
          <a:blip r:embed="rId2"/>
          <a:stretch>
            <a:fillRect/>
          </a:stretch>
        </p:blipFill>
        <p:spPr>
          <a:xfrm>
            <a:off x="4684954" y="1750378"/>
            <a:ext cx="3778175" cy="4690371"/>
          </a:xfrm>
          <a:prstGeom prst="rect">
            <a:avLst/>
          </a:prstGeom>
        </p:spPr>
      </p:pic>
    </p:spTree>
    <p:extLst>
      <p:ext uri="{BB962C8B-B14F-4D97-AF65-F5344CB8AC3E}">
        <p14:creationId xmlns:p14="http://schemas.microsoft.com/office/powerpoint/2010/main" val="40074013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096966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Pravokotnik 4"/>
              <p:cNvSpPr/>
              <p:nvPr/>
            </p:nvSpPr>
            <p:spPr>
              <a:xfrm>
                <a:off x="1575004" y="5979520"/>
                <a:ext cx="10704149" cy="369332"/>
              </a:xfrm>
              <a:prstGeom prst="rect">
                <a:avLst/>
              </a:prstGeom>
            </p:spPr>
            <p:txBody>
              <a:bodyPr wrap="none">
                <a:spAutoFit/>
              </a:bodyPr>
              <a:lstStyle/>
              <a:p>
                <a:r>
                  <a:rPr lang="sl-SI" dirty="0" err="1" smtClean="0">
                    <a:solidFill>
                      <a:srgbClr val="002060"/>
                    </a:solidFill>
                    <a:latin typeface="Gill Sans MT" panose="020B0502020104020203" pitchFamily="34" charset="-18"/>
                  </a:rPr>
                  <a:t>We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can</a:t>
                </a:r>
                <a:r>
                  <a:rPr lang="sl-SI" dirty="0" smtClean="0">
                    <a:solidFill>
                      <a:srgbClr val="002060"/>
                    </a:solidFill>
                    <a:latin typeface="Gill Sans MT" panose="020B0502020104020203" pitchFamily="34" charset="-18"/>
                  </a:rPr>
                  <a:t> form </a:t>
                </a:r>
                <a:r>
                  <a:rPr lang="sl-SI" dirty="0" err="1" smtClean="0">
                    <a:solidFill>
                      <a:srgbClr val="002060"/>
                    </a:solidFill>
                    <a:latin typeface="Gill Sans MT" panose="020B0502020104020203" pitchFamily="34" charset="-18"/>
                  </a:rPr>
                  <a:t>the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circle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because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the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equation</a:t>
                </a:r>
                <a:r>
                  <a:rPr lang="sl-SI" dirty="0" smtClean="0">
                    <a:solidFill>
                      <a:srgbClr val="002060"/>
                    </a:solidFill>
                    <a:latin typeface="Gill Sans MT" panose="020B0502020104020203" pitchFamily="34" charset="-18"/>
                  </a:rPr>
                  <a:t>  </a:t>
                </a:r>
                <a14:m>
                  <m:oMath xmlns:m="http://schemas.openxmlformats.org/officeDocument/2006/math">
                    <m:r>
                      <a:rPr lang="sl-SI" b="0" i="1" smtClean="0">
                        <a:solidFill>
                          <a:srgbClr val="002060"/>
                        </a:solidFill>
                        <a:latin typeface="Cambria Math" panose="02040503050406030204" pitchFamily="18" charset="0"/>
                      </a:rPr>
                      <m:t>𝑘</m:t>
                    </m:r>
                    <m:r>
                      <a:rPr lang="sl-SI" b="0" i="1" smtClean="0">
                        <a:solidFill>
                          <a:srgbClr val="002060"/>
                        </a:solidFill>
                        <a:latin typeface="Cambria Math" panose="02040503050406030204" pitchFamily="18" charset="0"/>
                        <a:ea typeface="Cambria Math" panose="02040503050406030204" pitchFamily="18" charset="0"/>
                      </a:rPr>
                      <m:t>∙30=360</m:t>
                    </m:r>
                  </m:oMath>
                </a14:m>
                <a:r>
                  <a:rPr lang="sl-SI" dirty="0" smtClean="0">
                    <a:solidFill>
                      <a:srgbClr val="002060"/>
                    </a:solidFill>
                    <a:latin typeface="Gill Sans MT" panose="020B0502020104020203" pitchFamily="34" charset="-18"/>
                  </a:rPr>
                  <a:t> is </a:t>
                </a:r>
                <a:r>
                  <a:rPr lang="sl-SI" dirty="0" err="1" smtClean="0">
                    <a:solidFill>
                      <a:srgbClr val="002060"/>
                    </a:solidFill>
                    <a:latin typeface="Gill Sans MT" panose="020B0502020104020203" pitchFamily="34" charset="-18"/>
                  </a:rPr>
                  <a:t>solvable</a:t>
                </a:r>
                <a:r>
                  <a:rPr lang="sl-SI" dirty="0" smtClean="0">
                    <a:solidFill>
                      <a:srgbClr val="002060"/>
                    </a:solidFill>
                    <a:latin typeface="Gill Sans MT" panose="020B0502020104020203" pitchFamily="34" charset="-18"/>
                  </a:rPr>
                  <a:t> in </a:t>
                </a:r>
                <a14:m>
                  <m:oMath xmlns:m="http://schemas.openxmlformats.org/officeDocument/2006/math">
                    <m:r>
                      <a:rPr lang="sl-SI" b="0" i="1" smtClean="0">
                        <a:solidFill>
                          <a:srgbClr val="002060"/>
                        </a:solidFill>
                        <a:latin typeface="Cambria Math" panose="02040503050406030204" pitchFamily="18" charset="0"/>
                      </a:rPr>
                      <m:t>𝑁</m:t>
                    </m:r>
                  </m:oMath>
                </a14:m>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we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get</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the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regular</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twelve-angle</a:t>
                </a:r>
                <a:endParaRPr lang="sl-SI" dirty="0">
                  <a:solidFill>
                    <a:srgbClr val="002060"/>
                  </a:solidFill>
                  <a:latin typeface="Gill Sans MT" panose="020B0502020104020203" pitchFamily="34" charset="-18"/>
                </a:endParaRPr>
              </a:p>
            </p:txBody>
          </p:sp>
        </mc:Choice>
        <mc:Fallback xmlns="">
          <p:sp>
            <p:nvSpPr>
              <p:cNvPr id="5" name="Pravokotnik 4"/>
              <p:cNvSpPr>
                <a:spLocks noRot="1" noChangeAspect="1" noMove="1" noResize="1" noEditPoints="1" noAdjustHandles="1" noChangeArrowheads="1" noChangeShapeType="1" noTextEdit="1"/>
              </p:cNvSpPr>
              <p:nvPr/>
            </p:nvSpPr>
            <p:spPr>
              <a:xfrm>
                <a:off x="1575004" y="5979520"/>
                <a:ext cx="10704149" cy="369332"/>
              </a:xfrm>
              <a:prstGeom prst="rect">
                <a:avLst/>
              </a:prstGeom>
              <a:blipFill rotWithShape="0">
                <a:blip r:embed="rId2"/>
                <a:stretch>
                  <a:fillRect l="-456" t="-10000" b="-26667"/>
                </a:stretch>
              </a:blipFill>
            </p:spPr>
            <p:txBody>
              <a:bodyPr/>
              <a:lstStyle/>
              <a:p>
                <a:r>
                  <a:rPr lang="sl-SI">
                    <a:noFill/>
                  </a:rPr>
                  <a:t> </a:t>
                </a:r>
              </a:p>
            </p:txBody>
          </p:sp>
        </mc:Fallback>
      </mc:AlternateContent>
      <p:pic>
        <p:nvPicPr>
          <p:cNvPr id="2" name="Slik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7333" y="130629"/>
            <a:ext cx="7318985" cy="5489239"/>
          </a:xfrm>
          <a:prstGeom prst="rect">
            <a:avLst/>
          </a:prstGeom>
        </p:spPr>
      </p:pic>
    </p:spTree>
    <p:extLst>
      <p:ext uri="{BB962C8B-B14F-4D97-AF65-F5344CB8AC3E}">
        <p14:creationId xmlns:p14="http://schemas.microsoft.com/office/powerpoint/2010/main" val="26207533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52948" y="1073048"/>
            <a:ext cx="10515600" cy="1325563"/>
          </a:xfrm>
        </p:spPr>
        <p:txBody>
          <a:bodyPr>
            <a:normAutofit fontScale="90000"/>
          </a:bodyPr>
          <a:lstStyle/>
          <a:p>
            <a:r>
              <a:rPr lang="sl-SI" dirty="0" err="1" smtClean="0">
                <a:solidFill>
                  <a:srgbClr val="002060"/>
                </a:solidFill>
                <a:latin typeface="Gill Sans MT" panose="020B0502020104020203" pitchFamily="34" charset="-18"/>
              </a:rPr>
              <a:t>Because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of</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the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different</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agles</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of</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inclination</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and</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different</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lenghts</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of</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the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legs</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of</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scutellum</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different</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scutoids</a:t>
            </a:r>
            <a:r>
              <a:rPr lang="sl-SI" dirty="0" smtClean="0">
                <a:solidFill>
                  <a:srgbClr val="002060"/>
                </a:solidFill>
                <a:latin typeface="Gill Sans MT" panose="020B0502020104020203" pitchFamily="34" charset="-18"/>
              </a:rPr>
              <a:t> do not </a:t>
            </a:r>
            <a:r>
              <a:rPr lang="sl-SI" dirty="0" err="1" smtClean="0">
                <a:solidFill>
                  <a:srgbClr val="002060"/>
                </a:solidFill>
                <a:latin typeface="Gill Sans MT" panose="020B0502020104020203" pitchFamily="34" charset="-18"/>
              </a:rPr>
              <a:t>complement</a:t>
            </a:r>
            <a:r>
              <a:rPr lang="sl-SI" dirty="0" smtClean="0">
                <a:solidFill>
                  <a:srgbClr val="002060"/>
                </a:solidFill>
                <a:latin typeface="Gill Sans MT" panose="020B0502020104020203" pitchFamily="34" charset="-18"/>
              </a:rPr>
              <a:t> one </a:t>
            </a:r>
            <a:r>
              <a:rPr lang="sl-SI" dirty="0" err="1" smtClean="0">
                <a:solidFill>
                  <a:srgbClr val="002060"/>
                </a:solidFill>
                <a:latin typeface="Gill Sans MT" panose="020B0502020104020203" pitchFamily="34" charset="-18"/>
              </a:rPr>
              <a:t>another</a:t>
            </a:r>
            <a:r>
              <a:rPr lang="sl-SI" dirty="0" smtClean="0">
                <a:solidFill>
                  <a:srgbClr val="002060"/>
                </a:solidFill>
                <a:latin typeface="Gill Sans MT" panose="020B0502020104020203" pitchFamily="34" charset="-18"/>
              </a:rPr>
              <a:t> in </a:t>
            </a:r>
            <a:r>
              <a:rPr lang="sl-SI" dirty="0" err="1" smtClean="0">
                <a:solidFill>
                  <a:srgbClr val="002060"/>
                </a:solidFill>
                <a:latin typeface="Gill Sans MT" panose="020B0502020104020203" pitchFamily="34" charset="-18"/>
              </a:rPr>
              <a:t>the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space</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between</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two</a:t>
            </a:r>
            <a:r>
              <a:rPr lang="sl-SI" dirty="0" smtClean="0">
                <a:solidFill>
                  <a:srgbClr val="002060"/>
                </a:solidFill>
                <a:latin typeface="Gill Sans MT" panose="020B0502020104020203" pitchFamily="34" charset="-18"/>
              </a:rPr>
              <a:t> </a:t>
            </a:r>
            <a:r>
              <a:rPr lang="sl-SI" dirty="0" err="1" smtClean="0">
                <a:solidFill>
                  <a:srgbClr val="002060"/>
                </a:solidFill>
                <a:latin typeface="Gill Sans MT" panose="020B0502020104020203" pitchFamily="34" charset="-18"/>
              </a:rPr>
              <a:t>surfaces</a:t>
            </a:r>
            <a:r>
              <a:rPr lang="sl-SI" dirty="0" smtClean="0">
                <a:solidFill>
                  <a:srgbClr val="002060"/>
                </a:solidFill>
                <a:latin typeface="Gill Sans MT" panose="020B0502020104020203" pitchFamily="34" charset="-18"/>
              </a:rPr>
              <a:t>.</a:t>
            </a:r>
            <a:r>
              <a:rPr lang="sl-SI" dirty="0">
                <a:solidFill>
                  <a:srgbClr val="002060"/>
                </a:solidFill>
                <a:latin typeface="Gill Sans MT" panose="020B0502020104020203" pitchFamily="34" charset="-18"/>
              </a:rPr>
              <a:t/>
            </a:r>
            <a:br>
              <a:rPr lang="sl-SI" dirty="0">
                <a:solidFill>
                  <a:srgbClr val="002060"/>
                </a:solidFill>
                <a:latin typeface="Gill Sans MT" panose="020B0502020104020203" pitchFamily="34" charset="-18"/>
              </a:rPr>
            </a:br>
            <a:endParaRPr lang="sl-SI" dirty="0"/>
          </a:p>
        </p:txBody>
      </p:sp>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4871" y="2892463"/>
            <a:ext cx="5230008" cy="3922506"/>
          </a:xfrm>
          <a:prstGeom prst="rect">
            <a:avLst/>
          </a:prstGeom>
        </p:spPr>
      </p:pic>
    </p:spTree>
    <p:extLst>
      <p:ext uri="{BB962C8B-B14F-4D97-AF65-F5344CB8AC3E}">
        <p14:creationId xmlns:p14="http://schemas.microsoft.com/office/powerpoint/2010/main" val="30705455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p:nvPr/>
        </p:nvPicPr>
        <p:blipFill>
          <a:blip r:embed="rId2"/>
          <a:stretch>
            <a:fillRect/>
          </a:stretch>
        </p:blipFill>
        <p:spPr>
          <a:xfrm>
            <a:off x="1041961" y="1210722"/>
            <a:ext cx="4847590" cy="3364865"/>
          </a:xfrm>
          <a:prstGeom prst="rect">
            <a:avLst/>
          </a:prstGeom>
          <a:ln>
            <a:solidFill>
              <a:schemeClr val="tx1"/>
            </a:solidFill>
          </a:ln>
        </p:spPr>
      </p:pic>
      <mc:AlternateContent xmlns:mc="http://schemas.openxmlformats.org/markup-compatibility/2006" xmlns:a14="http://schemas.microsoft.com/office/drawing/2010/main">
        <mc:Choice Requires="a14">
          <p:sp>
            <p:nvSpPr>
              <p:cNvPr id="4" name="Pravokotnik 3"/>
              <p:cNvSpPr/>
              <p:nvPr/>
            </p:nvSpPr>
            <p:spPr>
              <a:xfrm>
                <a:off x="9549204" y="5668687"/>
                <a:ext cx="1774075" cy="7693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sl-SI" i="1" smtClean="0">
                              <a:latin typeface="Cambria Math" panose="02040503050406030204" pitchFamily="18" charset="0"/>
                            </a:rPr>
                          </m:ctrlPr>
                        </m:sSupPr>
                        <m:e>
                          <m:r>
                            <a:rPr lang="sl-SI" i="1">
                              <a:latin typeface="Cambria Math" panose="02040503050406030204" pitchFamily="18" charset="0"/>
                            </a:rPr>
                            <m:t>𝑥</m:t>
                          </m:r>
                        </m:e>
                        <m:sup>
                          <m:r>
                            <a:rPr lang="sl-SI" i="0">
                              <a:latin typeface="Cambria Math" panose="02040503050406030204" pitchFamily="18" charset="0"/>
                            </a:rPr>
                            <m:t>2</m:t>
                          </m:r>
                        </m:sup>
                      </m:sSup>
                      <m:r>
                        <a:rPr lang="sl-SI" i="0">
                          <a:latin typeface="Cambria Math" panose="02040503050406030204" pitchFamily="18" charset="0"/>
                        </a:rPr>
                        <m:t>=</m:t>
                      </m:r>
                      <m:sSup>
                        <m:sSupPr>
                          <m:ctrlPr>
                            <a:rPr lang="sl-SI" i="1">
                              <a:latin typeface="Cambria Math" panose="02040503050406030204" pitchFamily="18" charset="0"/>
                            </a:rPr>
                          </m:ctrlPr>
                        </m:sSupPr>
                        <m:e>
                          <m:d>
                            <m:dPr>
                              <m:ctrlPr>
                                <a:rPr lang="sl-SI" i="1">
                                  <a:latin typeface="Cambria Math" panose="02040503050406030204" pitchFamily="18" charset="0"/>
                                </a:rPr>
                              </m:ctrlPr>
                            </m:dPr>
                            <m:e>
                              <m:f>
                                <m:fPr>
                                  <m:ctrlPr>
                                    <a:rPr lang="sl-SI" i="1">
                                      <a:latin typeface="Cambria Math" panose="02040503050406030204" pitchFamily="18" charset="0"/>
                                    </a:rPr>
                                  </m:ctrlPr>
                                </m:fPr>
                                <m:num>
                                  <m:r>
                                    <a:rPr lang="sl-SI" i="1">
                                      <a:latin typeface="Cambria Math" panose="02040503050406030204" pitchFamily="18" charset="0"/>
                                    </a:rPr>
                                    <m:t>h</m:t>
                                  </m:r>
                                </m:num>
                                <m:den>
                                  <m:r>
                                    <a:rPr lang="sl-SI" i="0">
                                      <a:latin typeface="Cambria Math" panose="02040503050406030204" pitchFamily="18" charset="0"/>
                                    </a:rPr>
                                    <m:t>2</m:t>
                                  </m:r>
                                </m:den>
                              </m:f>
                            </m:e>
                          </m:d>
                        </m:e>
                        <m:sup>
                          <m:r>
                            <a:rPr lang="sl-SI" i="0">
                              <a:latin typeface="Cambria Math" panose="02040503050406030204" pitchFamily="18" charset="0"/>
                            </a:rPr>
                            <m:t>2</m:t>
                          </m:r>
                        </m:sup>
                      </m:sSup>
                      <m:r>
                        <a:rPr lang="sl-SI" i="0">
                          <a:latin typeface="Cambria Math" panose="02040503050406030204" pitchFamily="18" charset="0"/>
                        </a:rPr>
                        <m:t>+</m:t>
                      </m:r>
                      <m:sSup>
                        <m:sSupPr>
                          <m:ctrlPr>
                            <a:rPr lang="sl-SI" i="1">
                              <a:latin typeface="Cambria Math" panose="02040503050406030204" pitchFamily="18" charset="0"/>
                            </a:rPr>
                          </m:ctrlPr>
                        </m:sSupPr>
                        <m:e>
                          <m:r>
                            <a:rPr lang="sl-SI" i="1">
                              <a:latin typeface="Cambria Math" panose="02040503050406030204" pitchFamily="18" charset="0"/>
                            </a:rPr>
                            <m:t>𝑡</m:t>
                          </m:r>
                        </m:e>
                        <m:sup>
                          <m:r>
                            <a:rPr lang="sl-SI" i="0">
                              <a:latin typeface="Cambria Math" panose="02040503050406030204" pitchFamily="18" charset="0"/>
                            </a:rPr>
                            <m:t>2</m:t>
                          </m:r>
                        </m:sup>
                      </m:sSup>
                    </m:oMath>
                  </m:oMathPara>
                </a14:m>
                <a:endParaRPr lang="sl-SI" dirty="0"/>
              </a:p>
            </p:txBody>
          </p:sp>
        </mc:Choice>
        <mc:Fallback xmlns="">
          <p:sp>
            <p:nvSpPr>
              <p:cNvPr id="4" name="Pravokotnik 3"/>
              <p:cNvSpPr>
                <a:spLocks noRot="1" noChangeAspect="1" noMove="1" noResize="1" noEditPoints="1" noAdjustHandles="1" noChangeArrowheads="1" noChangeShapeType="1" noTextEdit="1"/>
              </p:cNvSpPr>
              <p:nvPr/>
            </p:nvSpPr>
            <p:spPr>
              <a:xfrm>
                <a:off x="9549204" y="5668687"/>
                <a:ext cx="1774075" cy="769378"/>
              </a:xfrm>
              <a:prstGeom prst="rect">
                <a:avLst/>
              </a:prstGeom>
              <a:blipFill>
                <a:blip r:embed="rId3"/>
                <a:stretch>
                  <a:fillRect/>
                </a:stretch>
              </a:blipFill>
            </p:spPr>
            <p:txBody>
              <a:bodyPr/>
              <a:lstStyle/>
              <a:p>
                <a:r>
                  <a:rPr lang="sl-SI">
                    <a:noFill/>
                  </a:rPr>
                  <a:t> </a:t>
                </a:r>
              </a:p>
            </p:txBody>
          </p:sp>
        </mc:Fallback>
      </mc:AlternateContent>
      <mc:AlternateContent xmlns:mc="http://schemas.openxmlformats.org/markup-compatibility/2006" xmlns:a14="http://schemas.microsoft.com/office/drawing/2010/main">
        <mc:Choice Requires="a14">
          <p:sp>
            <p:nvSpPr>
              <p:cNvPr id="5" name="Pravokotnik 4"/>
              <p:cNvSpPr/>
              <p:nvPr/>
            </p:nvSpPr>
            <p:spPr>
              <a:xfrm>
                <a:off x="9549204" y="4767398"/>
                <a:ext cx="1455206" cy="6135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sl-SI" i="1">
                          <a:latin typeface="Cambria Math" panose="02040503050406030204" pitchFamily="18" charset="0"/>
                        </a:rPr>
                        <m:t>𝑡</m:t>
                      </m:r>
                      <m:r>
                        <a:rPr lang="sl-SI" i="0">
                          <a:latin typeface="Cambria Math" panose="02040503050406030204" pitchFamily="18" charset="0"/>
                        </a:rPr>
                        <m:t>=</m:t>
                      </m:r>
                      <m:f>
                        <m:fPr>
                          <m:ctrlPr>
                            <a:rPr lang="sl-SI" i="1">
                              <a:latin typeface="Cambria Math" panose="02040503050406030204" pitchFamily="18" charset="0"/>
                            </a:rPr>
                          </m:ctrlPr>
                        </m:fPr>
                        <m:num>
                          <m:r>
                            <a:rPr lang="sl-SI" i="1">
                              <a:latin typeface="Cambria Math" panose="02040503050406030204" pitchFamily="18" charset="0"/>
                            </a:rPr>
                            <m:t>𝑎</m:t>
                          </m:r>
                        </m:num>
                        <m:den>
                          <m:r>
                            <a:rPr lang="sl-SI" i="0">
                              <a:latin typeface="Cambria Math" panose="02040503050406030204" pitchFamily="18" charset="0"/>
                            </a:rPr>
                            <m:t>2∙</m:t>
                          </m:r>
                          <m:func>
                            <m:funcPr>
                              <m:ctrlPr>
                                <a:rPr lang="sl-SI" i="1">
                                  <a:latin typeface="Cambria Math" panose="02040503050406030204" pitchFamily="18" charset="0"/>
                                </a:rPr>
                              </m:ctrlPr>
                            </m:funcPr>
                            <m:fName>
                              <m:r>
                                <m:rPr>
                                  <m:sty m:val="p"/>
                                </m:rPr>
                                <a:rPr lang="sl-SI" i="0">
                                  <a:latin typeface="Cambria Math" panose="02040503050406030204" pitchFamily="18" charset="0"/>
                                </a:rPr>
                                <m:t>cos</m:t>
                              </m:r>
                            </m:fName>
                            <m:e>
                              <m:r>
                                <a:rPr lang="sl-SI" i="1">
                                  <a:latin typeface="Cambria Math" panose="02040503050406030204" pitchFamily="18" charset="0"/>
                                </a:rPr>
                                <m:t>𝜑</m:t>
                              </m:r>
                            </m:e>
                          </m:func>
                        </m:den>
                      </m:f>
                    </m:oMath>
                  </m:oMathPara>
                </a14:m>
                <a:endParaRPr lang="sl-SI" dirty="0"/>
              </a:p>
            </p:txBody>
          </p:sp>
        </mc:Choice>
        <mc:Fallback xmlns="">
          <p:sp>
            <p:nvSpPr>
              <p:cNvPr id="5" name="Pravokotnik 4"/>
              <p:cNvSpPr>
                <a:spLocks noRot="1" noChangeAspect="1" noMove="1" noResize="1" noEditPoints="1" noAdjustHandles="1" noChangeArrowheads="1" noChangeShapeType="1" noTextEdit="1"/>
              </p:cNvSpPr>
              <p:nvPr/>
            </p:nvSpPr>
            <p:spPr>
              <a:xfrm>
                <a:off x="9549204" y="4767398"/>
                <a:ext cx="1455206" cy="613566"/>
              </a:xfrm>
              <a:prstGeom prst="rect">
                <a:avLst/>
              </a:prstGeom>
              <a:blipFill>
                <a:blip r:embed="rId4"/>
                <a:stretch>
                  <a:fillRect/>
                </a:stretch>
              </a:blipFill>
            </p:spPr>
            <p:txBody>
              <a:bodyPr/>
              <a:lstStyle/>
              <a:p>
                <a:r>
                  <a:rPr lang="sl-SI">
                    <a:noFill/>
                  </a:rPr>
                  <a:t> </a:t>
                </a:r>
              </a:p>
            </p:txBody>
          </p:sp>
        </mc:Fallback>
      </mc:AlternateContent>
      <mc:AlternateContent xmlns:mc="http://schemas.openxmlformats.org/markup-compatibility/2006" xmlns:a14="http://schemas.microsoft.com/office/drawing/2010/main">
        <mc:Choice Requires="a14">
          <p:sp>
            <p:nvSpPr>
              <p:cNvPr id="6" name="Pravokotnik 5"/>
              <p:cNvSpPr/>
              <p:nvPr/>
            </p:nvSpPr>
            <p:spPr>
              <a:xfrm>
                <a:off x="1237304" y="4918017"/>
                <a:ext cx="1969770" cy="6298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sl-SI" i="1">
                          <a:latin typeface="Cambria Math" panose="02040503050406030204" pitchFamily="18" charset="0"/>
                        </a:rPr>
                        <m:t>𝛼</m:t>
                      </m:r>
                      <m:r>
                        <a:rPr lang="sl-SI" i="0">
                          <a:latin typeface="Cambria Math" panose="02040503050406030204" pitchFamily="18" charset="0"/>
                        </a:rPr>
                        <m:t>=</m:t>
                      </m:r>
                      <m:f>
                        <m:fPr>
                          <m:ctrlPr>
                            <a:rPr lang="sl-SI" i="1">
                              <a:latin typeface="Cambria Math" panose="02040503050406030204" pitchFamily="18" charset="0"/>
                            </a:rPr>
                          </m:ctrlPr>
                        </m:fPr>
                        <m:num>
                          <m:d>
                            <m:dPr>
                              <m:endChr m:val=""/>
                              <m:ctrlPr>
                                <a:rPr lang="sl-SI" i="1">
                                  <a:latin typeface="Cambria Math" panose="02040503050406030204" pitchFamily="18" charset="0"/>
                                </a:rPr>
                              </m:ctrlPr>
                            </m:dPr>
                            <m:e>
                              <m:r>
                                <a:rPr lang="sl-SI" i="1">
                                  <a:latin typeface="Cambria Math" panose="02040503050406030204" pitchFamily="18" charset="0"/>
                                </a:rPr>
                                <m:t>𝑛</m:t>
                              </m:r>
                              <m:r>
                                <a:rPr lang="sl-SI" i="0">
                                  <a:latin typeface="Cambria Math" panose="02040503050406030204" pitchFamily="18" charset="0"/>
                                </a:rPr>
                                <m:t>−2)∙180</m:t>
                              </m:r>
                            </m:e>
                          </m:d>
                        </m:num>
                        <m:den>
                          <m:r>
                            <a:rPr lang="sl-SI" i="1">
                              <a:latin typeface="Cambria Math" panose="02040503050406030204" pitchFamily="18" charset="0"/>
                            </a:rPr>
                            <m:t>𝑛</m:t>
                          </m:r>
                        </m:den>
                      </m:f>
                    </m:oMath>
                  </m:oMathPara>
                </a14:m>
                <a:endParaRPr lang="sl-SI" dirty="0"/>
              </a:p>
            </p:txBody>
          </p:sp>
        </mc:Choice>
        <mc:Fallback xmlns="">
          <p:sp>
            <p:nvSpPr>
              <p:cNvPr id="6" name="Pravokotnik 5"/>
              <p:cNvSpPr>
                <a:spLocks noRot="1" noChangeAspect="1" noMove="1" noResize="1" noEditPoints="1" noAdjustHandles="1" noChangeArrowheads="1" noChangeShapeType="1" noTextEdit="1"/>
              </p:cNvSpPr>
              <p:nvPr/>
            </p:nvSpPr>
            <p:spPr>
              <a:xfrm>
                <a:off x="1237304" y="4918017"/>
                <a:ext cx="1969770" cy="629852"/>
              </a:xfrm>
              <a:prstGeom prst="rect">
                <a:avLst/>
              </a:prstGeom>
              <a:blipFill>
                <a:blip r:embed="rId5"/>
                <a:stretch>
                  <a:fillRect/>
                </a:stretch>
              </a:blipFill>
            </p:spPr>
            <p:txBody>
              <a:bodyPr/>
              <a:lstStyle/>
              <a:p>
                <a:r>
                  <a:rPr lang="sl-SI">
                    <a:noFill/>
                  </a:rPr>
                  <a:t> </a:t>
                </a:r>
              </a:p>
            </p:txBody>
          </p:sp>
        </mc:Fallback>
      </mc:AlternateContent>
      <mc:AlternateContent xmlns:mc="http://schemas.openxmlformats.org/markup-compatibility/2006" xmlns:a14="http://schemas.microsoft.com/office/drawing/2010/main">
        <mc:Choice Requires="a14">
          <p:sp>
            <p:nvSpPr>
              <p:cNvPr id="7" name="Pravokotnik 6"/>
              <p:cNvSpPr/>
              <p:nvPr/>
            </p:nvSpPr>
            <p:spPr>
              <a:xfrm>
                <a:off x="1235700" y="5610926"/>
                <a:ext cx="1971374" cy="6298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sl-SI" i="1">
                          <a:latin typeface="Cambria Math" panose="02040503050406030204" pitchFamily="18" charset="0"/>
                        </a:rPr>
                        <m:t>𝛽</m:t>
                      </m:r>
                      <m:r>
                        <a:rPr lang="sl-SI" i="0">
                          <a:latin typeface="Cambria Math" panose="02040503050406030204" pitchFamily="18" charset="0"/>
                        </a:rPr>
                        <m:t>=</m:t>
                      </m:r>
                      <m:f>
                        <m:fPr>
                          <m:ctrlPr>
                            <a:rPr lang="sl-SI" i="1">
                              <a:latin typeface="Cambria Math" panose="02040503050406030204" pitchFamily="18" charset="0"/>
                            </a:rPr>
                          </m:ctrlPr>
                        </m:fPr>
                        <m:num>
                          <m:d>
                            <m:dPr>
                              <m:endChr m:val=""/>
                              <m:ctrlPr>
                                <a:rPr lang="sl-SI" i="1">
                                  <a:latin typeface="Cambria Math" panose="02040503050406030204" pitchFamily="18" charset="0"/>
                                </a:rPr>
                              </m:ctrlPr>
                            </m:dPr>
                            <m:e>
                              <m:r>
                                <a:rPr lang="sl-SI" i="1">
                                  <a:latin typeface="Cambria Math" panose="02040503050406030204" pitchFamily="18" charset="0"/>
                                </a:rPr>
                                <m:t>𝑛</m:t>
                              </m:r>
                              <m:r>
                                <a:rPr lang="sl-SI" i="0">
                                  <a:latin typeface="Cambria Math" panose="02040503050406030204" pitchFamily="18" charset="0"/>
                                </a:rPr>
                                <m:t>−3)∙180</m:t>
                              </m:r>
                            </m:e>
                          </m:d>
                        </m:num>
                        <m:den>
                          <m:r>
                            <a:rPr lang="sl-SI" i="1">
                              <a:latin typeface="Cambria Math" panose="02040503050406030204" pitchFamily="18" charset="0"/>
                            </a:rPr>
                            <m:t>𝑛</m:t>
                          </m:r>
                          <m:r>
                            <a:rPr lang="sl-SI" i="0">
                              <a:latin typeface="Cambria Math" panose="02040503050406030204" pitchFamily="18" charset="0"/>
                            </a:rPr>
                            <m:t>−1</m:t>
                          </m:r>
                        </m:den>
                      </m:f>
                    </m:oMath>
                  </m:oMathPara>
                </a14:m>
                <a:endParaRPr lang="sl-SI" dirty="0"/>
              </a:p>
            </p:txBody>
          </p:sp>
        </mc:Choice>
        <mc:Fallback xmlns="">
          <p:sp>
            <p:nvSpPr>
              <p:cNvPr id="7" name="Pravokotnik 6"/>
              <p:cNvSpPr>
                <a:spLocks noRot="1" noChangeAspect="1" noMove="1" noResize="1" noEditPoints="1" noAdjustHandles="1" noChangeArrowheads="1" noChangeShapeType="1" noTextEdit="1"/>
              </p:cNvSpPr>
              <p:nvPr/>
            </p:nvSpPr>
            <p:spPr>
              <a:xfrm>
                <a:off x="1235700" y="5610926"/>
                <a:ext cx="1971374" cy="629852"/>
              </a:xfrm>
              <a:prstGeom prst="rect">
                <a:avLst/>
              </a:prstGeom>
              <a:blipFill>
                <a:blip r:embed="rId6"/>
                <a:stretch>
                  <a:fillRect/>
                </a:stretch>
              </a:blipFill>
            </p:spPr>
            <p:txBody>
              <a:bodyPr/>
              <a:lstStyle/>
              <a:p>
                <a:r>
                  <a:rPr lang="sl-SI">
                    <a:noFill/>
                  </a:rPr>
                  <a:t> </a:t>
                </a:r>
              </a:p>
            </p:txBody>
          </p:sp>
        </mc:Fallback>
      </mc:AlternateContent>
      <mc:AlternateContent xmlns:mc="http://schemas.openxmlformats.org/markup-compatibility/2006" xmlns:a14="http://schemas.microsoft.com/office/drawing/2010/main">
        <mc:Choice Requires="a14">
          <p:sp>
            <p:nvSpPr>
              <p:cNvPr id="8" name="Pravokotnik 7"/>
              <p:cNvSpPr/>
              <p:nvPr/>
            </p:nvSpPr>
            <p:spPr>
              <a:xfrm>
                <a:off x="1235700" y="6241485"/>
                <a:ext cx="2087046" cy="616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sl-SI" i="1">
                          <a:latin typeface="Cambria Math" panose="02040503050406030204" pitchFamily="18" charset="0"/>
                        </a:rPr>
                        <m:t>𝜑</m:t>
                      </m:r>
                      <m:r>
                        <a:rPr lang="sl-SI" i="0">
                          <a:latin typeface="Cambria Math" panose="02040503050406030204" pitchFamily="18" charset="0"/>
                        </a:rPr>
                        <m:t>=</m:t>
                      </m:r>
                      <m:sSup>
                        <m:sSupPr>
                          <m:ctrlPr>
                            <a:rPr lang="sl-SI" i="1">
                              <a:latin typeface="Cambria Math" panose="02040503050406030204" pitchFamily="18" charset="0"/>
                            </a:rPr>
                          </m:ctrlPr>
                        </m:sSupPr>
                        <m:e>
                          <m:r>
                            <a:rPr lang="sl-SI" i="0">
                              <a:latin typeface="Cambria Math" panose="02040503050406030204" pitchFamily="18" charset="0"/>
                            </a:rPr>
                            <m:t>180</m:t>
                          </m:r>
                        </m:e>
                        <m:sup>
                          <m:r>
                            <a:rPr lang="sl-SI" i="0">
                              <a:latin typeface="Cambria Math" panose="02040503050406030204" pitchFamily="18" charset="0"/>
                            </a:rPr>
                            <m:t>0</m:t>
                          </m:r>
                        </m:sup>
                      </m:sSup>
                      <m:r>
                        <a:rPr lang="sl-SI" i="0">
                          <a:latin typeface="Cambria Math" panose="02040503050406030204" pitchFamily="18" charset="0"/>
                        </a:rPr>
                        <m:t>− </m:t>
                      </m:r>
                      <m:r>
                        <a:rPr lang="sl-SI" i="1">
                          <a:latin typeface="Cambria Math" panose="02040503050406030204" pitchFamily="18" charset="0"/>
                        </a:rPr>
                        <m:t>𝛼</m:t>
                      </m:r>
                      <m:r>
                        <a:rPr lang="sl-SI" i="0">
                          <a:latin typeface="Cambria Math" panose="02040503050406030204" pitchFamily="18" charset="0"/>
                        </a:rPr>
                        <m:t>−</m:t>
                      </m:r>
                      <m:f>
                        <m:fPr>
                          <m:ctrlPr>
                            <a:rPr lang="sl-SI" i="1">
                              <a:latin typeface="Cambria Math" panose="02040503050406030204" pitchFamily="18" charset="0"/>
                            </a:rPr>
                          </m:ctrlPr>
                        </m:fPr>
                        <m:num>
                          <m:r>
                            <a:rPr lang="sl-SI" i="1">
                              <a:latin typeface="Cambria Math" panose="02040503050406030204" pitchFamily="18" charset="0"/>
                            </a:rPr>
                            <m:t>𝛽</m:t>
                          </m:r>
                        </m:num>
                        <m:den>
                          <m:r>
                            <a:rPr lang="sl-SI" i="0">
                              <a:latin typeface="Cambria Math" panose="02040503050406030204" pitchFamily="18" charset="0"/>
                            </a:rPr>
                            <m:t>2</m:t>
                          </m:r>
                        </m:den>
                      </m:f>
                    </m:oMath>
                  </m:oMathPara>
                </a14:m>
                <a:endParaRPr lang="sl-SI" dirty="0"/>
              </a:p>
            </p:txBody>
          </p:sp>
        </mc:Choice>
        <mc:Fallback xmlns="">
          <p:sp>
            <p:nvSpPr>
              <p:cNvPr id="8" name="Pravokotnik 7"/>
              <p:cNvSpPr>
                <a:spLocks noRot="1" noChangeAspect="1" noMove="1" noResize="1" noEditPoints="1" noAdjustHandles="1" noChangeArrowheads="1" noChangeShapeType="1" noTextEdit="1"/>
              </p:cNvSpPr>
              <p:nvPr/>
            </p:nvSpPr>
            <p:spPr>
              <a:xfrm>
                <a:off x="1235700" y="6241485"/>
                <a:ext cx="2087046" cy="616515"/>
              </a:xfrm>
              <a:prstGeom prst="rect">
                <a:avLst/>
              </a:prstGeom>
              <a:blipFill>
                <a:blip r:embed="rId7"/>
                <a:stretch>
                  <a:fillRect/>
                </a:stretch>
              </a:blipFill>
            </p:spPr>
            <p:txBody>
              <a:bodyPr/>
              <a:lstStyle/>
              <a:p>
                <a:r>
                  <a:rPr lang="sl-SI">
                    <a:noFill/>
                  </a:rPr>
                  <a:t> </a:t>
                </a:r>
              </a:p>
            </p:txBody>
          </p:sp>
        </mc:Fallback>
      </mc:AlternateContent>
      <mc:AlternateContent xmlns:mc="http://schemas.openxmlformats.org/markup-compatibility/2006" xmlns:a14="http://schemas.microsoft.com/office/drawing/2010/main">
        <mc:Choice Requires="a14">
          <p:sp>
            <p:nvSpPr>
              <p:cNvPr id="9" name="Pravokotnik 8"/>
              <p:cNvSpPr/>
              <p:nvPr/>
            </p:nvSpPr>
            <p:spPr>
              <a:xfrm>
                <a:off x="4017168" y="5174657"/>
                <a:ext cx="4489049" cy="1042465"/>
              </a:xfrm>
              <a:prstGeom prst="rect">
                <a:avLst/>
              </a:prstGeom>
              <a:ln w="3175">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sl-SI" sz="2800" i="1">
                          <a:latin typeface="Cambria Math" panose="02040503050406030204" pitchFamily="18" charset="0"/>
                        </a:rPr>
                        <m:t>𝜑</m:t>
                      </m:r>
                      <m:r>
                        <a:rPr lang="sl-SI" sz="2800" i="0">
                          <a:latin typeface="Cambria Math" panose="02040503050406030204" pitchFamily="18" charset="0"/>
                        </a:rPr>
                        <m:t>(</m:t>
                      </m:r>
                      <m:r>
                        <a:rPr lang="sl-SI" sz="2800" i="1">
                          <a:latin typeface="Cambria Math" panose="02040503050406030204" pitchFamily="18" charset="0"/>
                        </a:rPr>
                        <m:t>𝑛</m:t>
                      </m:r>
                      <m:r>
                        <a:rPr lang="sl-SI" sz="2800" i="0">
                          <a:latin typeface="Cambria Math" panose="02040503050406030204" pitchFamily="18" charset="0"/>
                        </a:rPr>
                        <m:t>)=</m:t>
                      </m:r>
                      <m:f>
                        <m:fPr>
                          <m:ctrlPr>
                            <a:rPr lang="sl-SI" sz="2800" i="1">
                              <a:latin typeface="Cambria Math" panose="02040503050406030204" pitchFamily="18" charset="0"/>
                            </a:rPr>
                          </m:ctrlPr>
                        </m:fPr>
                        <m:num>
                          <m:d>
                            <m:dPr>
                              <m:ctrlPr>
                                <a:rPr lang="sl-SI" sz="2800" i="1">
                                  <a:latin typeface="Cambria Math" panose="02040503050406030204" pitchFamily="18" charset="0"/>
                                </a:rPr>
                              </m:ctrlPr>
                            </m:dPr>
                            <m:e>
                              <m:sSup>
                                <m:sSupPr>
                                  <m:ctrlPr>
                                    <a:rPr lang="sl-SI" sz="2800" i="1">
                                      <a:latin typeface="Cambria Math" panose="02040503050406030204" pitchFamily="18" charset="0"/>
                                    </a:rPr>
                                  </m:ctrlPr>
                                </m:sSupPr>
                                <m:e>
                                  <m:r>
                                    <a:rPr lang="sl-SI" sz="2800" i="1">
                                      <a:latin typeface="Cambria Math" panose="02040503050406030204" pitchFamily="18" charset="0"/>
                                    </a:rPr>
                                    <m:t>𝑛</m:t>
                                  </m:r>
                                </m:e>
                                <m:sup>
                                  <m:r>
                                    <a:rPr lang="sl-SI" sz="2800" i="0">
                                      <a:latin typeface="Cambria Math" panose="02040503050406030204" pitchFamily="18" charset="0"/>
                                    </a:rPr>
                                    <m:t>2</m:t>
                                  </m:r>
                                </m:sup>
                              </m:sSup>
                              <m:r>
                                <a:rPr lang="sl-SI" sz="2800" i="0">
                                  <a:latin typeface="Cambria Math" panose="02040503050406030204" pitchFamily="18" charset="0"/>
                                </a:rPr>
                                <m:t>−7</m:t>
                              </m:r>
                              <m:r>
                                <a:rPr lang="sl-SI" sz="2800" i="1">
                                  <a:latin typeface="Cambria Math" panose="02040503050406030204" pitchFamily="18" charset="0"/>
                                </a:rPr>
                                <m:t>𝑛</m:t>
                              </m:r>
                              <m:r>
                                <a:rPr lang="sl-SI" sz="2800" i="0">
                                  <a:latin typeface="Cambria Math" panose="02040503050406030204" pitchFamily="18" charset="0"/>
                                </a:rPr>
                                <m:t>+4</m:t>
                              </m:r>
                            </m:e>
                          </m:d>
                        </m:num>
                        <m:den>
                          <m:d>
                            <m:dPr>
                              <m:ctrlPr>
                                <a:rPr lang="sl-SI" sz="2800" i="1">
                                  <a:latin typeface="Cambria Math" panose="02040503050406030204" pitchFamily="18" charset="0"/>
                                </a:rPr>
                              </m:ctrlPr>
                            </m:dPr>
                            <m:e>
                              <m:r>
                                <a:rPr lang="sl-SI" sz="2800" i="0">
                                  <a:latin typeface="Cambria Math" panose="02040503050406030204" pitchFamily="18" charset="0"/>
                                </a:rPr>
                                <m:t>1−</m:t>
                              </m:r>
                              <m:r>
                                <a:rPr lang="sl-SI" sz="2800" i="1">
                                  <a:latin typeface="Cambria Math" panose="02040503050406030204" pitchFamily="18" charset="0"/>
                                </a:rPr>
                                <m:t>𝑛</m:t>
                              </m:r>
                            </m:e>
                          </m:d>
                          <m:r>
                            <a:rPr lang="sl-SI" sz="2800" i="1">
                              <a:latin typeface="Cambria Math" panose="02040503050406030204" pitchFamily="18" charset="0"/>
                            </a:rPr>
                            <m:t>𝑛</m:t>
                          </m:r>
                        </m:den>
                      </m:f>
                      <m:r>
                        <a:rPr lang="sl-SI" sz="2800" i="0">
                          <a:latin typeface="Cambria Math" panose="02040503050406030204" pitchFamily="18" charset="0"/>
                        </a:rPr>
                        <m:t>∙</m:t>
                      </m:r>
                      <m:sSup>
                        <m:sSupPr>
                          <m:ctrlPr>
                            <a:rPr lang="sl-SI" sz="2800" i="1">
                              <a:latin typeface="Cambria Math" panose="02040503050406030204" pitchFamily="18" charset="0"/>
                            </a:rPr>
                          </m:ctrlPr>
                        </m:sSupPr>
                        <m:e>
                          <m:r>
                            <a:rPr lang="sl-SI" sz="2800" i="0">
                              <a:latin typeface="Cambria Math" panose="02040503050406030204" pitchFamily="18" charset="0"/>
                            </a:rPr>
                            <m:t>90</m:t>
                          </m:r>
                        </m:e>
                        <m:sup>
                          <m:r>
                            <a:rPr lang="sl-SI" sz="2800" i="0">
                              <a:latin typeface="Cambria Math" panose="02040503050406030204" pitchFamily="18" charset="0"/>
                            </a:rPr>
                            <m:t>0</m:t>
                          </m:r>
                        </m:sup>
                      </m:sSup>
                    </m:oMath>
                  </m:oMathPara>
                </a14:m>
                <a:endParaRPr lang="sl-SI" sz="2800" dirty="0"/>
              </a:p>
            </p:txBody>
          </p:sp>
        </mc:Choice>
        <mc:Fallback xmlns="">
          <p:sp>
            <p:nvSpPr>
              <p:cNvPr id="9" name="Pravokotnik 8"/>
              <p:cNvSpPr>
                <a:spLocks noRot="1" noChangeAspect="1" noMove="1" noResize="1" noEditPoints="1" noAdjustHandles="1" noChangeArrowheads="1" noChangeShapeType="1" noTextEdit="1"/>
              </p:cNvSpPr>
              <p:nvPr/>
            </p:nvSpPr>
            <p:spPr>
              <a:xfrm>
                <a:off x="4017168" y="5174657"/>
                <a:ext cx="4489049" cy="1042465"/>
              </a:xfrm>
              <a:prstGeom prst="rect">
                <a:avLst/>
              </a:prstGeom>
              <a:blipFill>
                <a:blip r:embed="rId8"/>
                <a:stretch>
                  <a:fillRect/>
                </a:stretch>
              </a:blipFill>
              <a:ln w="3175">
                <a:solidFill>
                  <a:schemeClr val="tx1"/>
                </a:solidFill>
              </a:ln>
            </p:spPr>
            <p:txBody>
              <a:bodyPr/>
              <a:lstStyle/>
              <a:p>
                <a:r>
                  <a:rPr lang="sl-SI">
                    <a:noFill/>
                  </a:rPr>
                  <a:t> </a:t>
                </a:r>
              </a:p>
            </p:txBody>
          </p:sp>
        </mc:Fallback>
      </mc:AlternateContent>
      <p:pic>
        <p:nvPicPr>
          <p:cNvPr id="11" name="Slika 10"/>
          <p:cNvPicPr>
            <a:picLocks noChangeAspect="1"/>
          </p:cNvPicPr>
          <p:nvPr/>
        </p:nvPicPr>
        <p:blipFill>
          <a:blip r:embed="rId9"/>
          <a:stretch>
            <a:fillRect/>
          </a:stretch>
        </p:blipFill>
        <p:spPr>
          <a:xfrm>
            <a:off x="7322510" y="402572"/>
            <a:ext cx="3832508" cy="4173015"/>
          </a:xfrm>
          <a:prstGeom prst="rect">
            <a:avLst/>
          </a:prstGeom>
          <a:ln>
            <a:solidFill>
              <a:schemeClr val="tx1"/>
            </a:solidFill>
          </a:ln>
        </p:spPr>
      </p:pic>
      <mc:AlternateContent xmlns:mc="http://schemas.openxmlformats.org/markup-compatibility/2006" xmlns:a14="http://schemas.microsoft.com/office/drawing/2010/main">
        <mc:Choice Requires="a14">
          <p:sp>
            <p:nvSpPr>
              <p:cNvPr id="10" name="PoljeZBesedilom 9"/>
              <p:cNvSpPr txBox="1"/>
              <p:nvPr/>
            </p:nvSpPr>
            <p:spPr>
              <a:xfrm>
                <a:off x="1084344" y="231387"/>
                <a:ext cx="5003486" cy="461665"/>
              </a:xfrm>
              <a:prstGeom prst="rect">
                <a:avLst/>
              </a:prstGeom>
              <a:noFill/>
            </p:spPr>
            <p:txBody>
              <a:bodyPr wrap="none" rtlCol="0">
                <a:spAutoFit/>
              </a:bodyPr>
              <a:lstStyle/>
              <a:p>
                <a:r>
                  <a:rPr lang="sl-SI" sz="2400" dirty="0" smtClean="0">
                    <a:solidFill>
                      <a:schemeClr val="tx2"/>
                    </a:solidFill>
                    <a:latin typeface="Gill Sans MT" panose="020B0502020104020203" pitchFamily="34" charset="-18"/>
                  </a:rPr>
                  <a:t>General formula </a:t>
                </a:r>
                <a:r>
                  <a:rPr lang="sl-SI" sz="2400" dirty="0" err="1" smtClean="0">
                    <a:solidFill>
                      <a:schemeClr val="tx2"/>
                    </a:solidFill>
                    <a:latin typeface="Gill Sans MT" panose="020B0502020104020203" pitchFamily="34" charset="-18"/>
                  </a:rPr>
                  <a:t>for</a:t>
                </a:r>
                <a:r>
                  <a:rPr lang="sl-SI" sz="2400" dirty="0" smtClean="0">
                    <a:solidFill>
                      <a:schemeClr val="tx2"/>
                    </a:solidFill>
                    <a:latin typeface="Gill Sans MT" panose="020B0502020104020203" pitchFamily="34" charset="-18"/>
                  </a:rPr>
                  <a:t> </a:t>
                </a:r>
                <a:r>
                  <a:rPr lang="sl-SI" sz="2400" dirty="0" err="1" smtClean="0">
                    <a:solidFill>
                      <a:schemeClr val="tx2"/>
                    </a:solidFill>
                    <a:latin typeface="Gill Sans MT" panose="020B0502020104020203" pitchFamily="34" charset="-18"/>
                  </a:rPr>
                  <a:t>angle</a:t>
                </a:r>
                <a:r>
                  <a:rPr lang="sl-SI" sz="2400" dirty="0" smtClean="0">
                    <a:solidFill>
                      <a:schemeClr val="tx2"/>
                    </a:solidFill>
                    <a:latin typeface="Gill Sans MT" panose="020B0502020104020203" pitchFamily="34" charset="-18"/>
                  </a:rPr>
                  <a:t> </a:t>
                </a:r>
                <a14:m>
                  <m:oMath xmlns:m="http://schemas.openxmlformats.org/officeDocument/2006/math">
                    <m:r>
                      <a:rPr lang="sl-SI" sz="2400" i="1" smtClean="0">
                        <a:solidFill>
                          <a:schemeClr val="tx2"/>
                        </a:solidFill>
                        <a:latin typeface="Cambria Math" panose="02040503050406030204" pitchFamily="18" charset="0"/>
                        <a:ea typeface="Cambria Math" panose="02040503050406030204" pitchFamily="18" charset="0"/>
                      </a:rPr>
                      <m:t>𝜑</m:t>
                    </m:r>
                    <m:r>
                      <a:rPr lang="sl-SI" sz="2400" b="0" i="1" smtClean="0">
                        <a:solidFill>
                          <a:schemeClr val="tx2"/>
                        </a:solidFill>
                        <a:latin typeface="Cambria Math" panose="02040503050406030204" pitchFamily="18" charset="0"/>
                        <a:ea typeface="Cambria Math" panose="02040503050406030204" pitchFamily="18" charset="0"/>
                      </a:rPr>
                      <m:t>=&lt;</m:t>
                    </m:r>
                    <m:r>
                      <a:rPr lang="sl-SI" sz="2400" b="0" i="1" smtClean="0">
                        <a:solidFill>
                          <a:schemeClr val="tx2"/>
                        </a:solidFill>
                        <a:latin typeface="Cambria Math" panose="02040503050406030204" pitchFamily="18" charset="0"/>
                        <a:ea typeface="Cambria Math" panose="02040503050406030204" pitchFamily="18" charset="0"/>
                      </a:rPr>
                      <m:t>𝐻𝐴𝑌</m:t>
                    </m:r>
                    <m:r>
                      <a:rPr lang="sl-SI" sz="2400" b="0" i="1" smtClean="0">
                        <a:solidFill>
                          <a:schemeClr val="tx2"/>
                        </a:solidFill>
                        <a:latin typeface="Cambria Math" panose="02040503050406030204" pitchFamily="18" charset="0"/>
                        <a:ea typeface="Cambria Math" panose="02040503050406030204" pitchFamily="18" charset="0"/>
                      </a:rPr>
                      <m:t>′</m:t>
                    </m:r>
                  </m:oMath>
                </a14:m>
                <a:endParaRPr lang="sl-SI" sz="2400" dirty="0">
                  <a:solidFill>
                    <a:schemeClr val="tx2"/>
                  </a:solidFill>
                  <a:latin typeface="Gill Sans MT" panose="020B0502020104020203" pitchFamily="34" charset="-18"/>
                </a:endParaRPr>
              </a:p>
            </p:txBody>
          </p:sp>
        </mc:Choice>
        <mc:Fallback xmlns="">
          <p:sp>
            <p:nvSpPr>
              <p:cNvPr id="10" name="PoljeZBesedilom 9"/>
              <p:cNvSpPr txBox="1">
                <a:spLocks noRot="1" noChangeAspect="1" noMove="1" noResize="1" noEditPoints="1" noAdjustHandles="1" noChangeArrowheads="1" noChangeShapeType="1" noTextEdit="1"/>
              </p:cNvSpPr>
              <p:nvPr/>
            </p:nvSpPr>
            <p:spPr>
              <a:xfrm>
                <a:off x="1084344" y="231387"/>
                <a:ext cx="5003486" cy="461665"/>
              </a:xfrm>
              <a:prstGeom prst="rect">
                <a:avLst/>
              </a:prstGeom>
              <a:blipFill rotWithShape="0">
                <a:blip r:embed="rId10"/>
                <a:stretch>
                  <a:fillRect l="-1949" t="-10526" b="-28947"/>
                </a:stretch>
              </a:blipFill>
            </p:spPr>
            <p:txBody>
              <a:bodyPr/>
              <a:lstStyle/>
              <a:p>
                <a:r>
                  <a:rPr lang="sl-SI">
                    <a:noFill/>
                  </a:rPr>
                  <a:t> </a:t>
                </a:r>
              </a:p>
            </p:txBody>
          </p:sp>
        </mc:Fallback>
      </mc:AlternateContent>
    </p:spTree>
    <p:extLst>
      <p:ext uri="{BB962C8B-B14F-4D97-AF65-F5344CB8AC3E}">
        <p14:creationId xmlns:p14="http://schemas.microsoft.com/office/powerpoint/2010/main" val="11266090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1409252" y="1382358"/>
            <a:ext cx="8918019" cy="3785652"/>
          </a:xfrm>
          <a:prstGeom prst="rect">
            <a:avLst/>
          </a:prstGeom>
          <a:noFill/>
        </p:spPr>
        <p:txBody>
          <a:bodyPr wrap="none" rtlCol="0">
            <a:spAutoFit/>
          </a:bodyPr>
          <a:lstStyle/>
          <a:p>
            <a:r>
              <a:rPr lang="sl-SI" sz="4800" dirty="0" err="1" smtClean="0">
                <a:solidFill>
                  <a:schemeClr val="tx2"/>
                </a:solidFill>
                <a:latin typeface="Gill Sans MT" panose="020B0502020104020203" pitchFamily="34" charset="-18"/>
              </a:rPr>
              <a:t>Possible</a:t>
            </a:r>
            <a:r>
              <a:rPr lang="sl-SI" sz="4800" dirty="0" smtClean="0">
                <a:solidFill>
                  <a:schemeClr val="tx2"/>
                </a:solidFill>
                <a:latin typeface="Gill Sans MT" panose="020B0502020104020203" pitchFamily="34" charset="-18"/>
              </a:rPr>
              <a:t> </a:t>
            </a:r>
            <a:r>
              <a:rPr lang="sl-SI" sz="4800" dirty="0" err="1" smtClean="0">
                <a:solidFill>
                  <a:schemeClr val="tx2"/>
                </a:solidFill>
                <a:latin typeface="Gill Sans MT" panose="020B0502020104020203" pitchFamily="34" charset="-18"/>
              </a:rPr>
              <a:t>scope</a:t>
            </a:r>
            <a:r>
              <a:rPr lang="sl-SI" sz="4800" dirty="0" smtClean="0">
                <a:solidFill>
                  <a:schemeClr val="tx2"/>
                </a:solidFill>
                <a:latin typeface="Gill Sans MT" panose="020B0502020104020203" pitchFamily="34" charset="-18"/>
              </a:rPr>
              <a:t> </a:t>
            </a:r>
            <a:r>
              <a:rPr lang="sl-SI" sz="4800" dirty="0" err="1" smtClean="0">
                <a:solidFill>
                  <a:schemeClr val="tx2"/>
                </a:solidFill>
                <a:latin typeface="Gill Sans MT" panose="020B0502020104020203" pitchFamily="34" charset="-18"/>
              </a:rPr>
              <a:t>of</a:t>
            </a:r>
            <a:r>
              <a:rPr lang="sl-SI" sz="4800" dirty="0" smtClean="0">
                <a:solidFill>
                  <a:schemeClr val="tx2"/>
                </a:solidFill>
                <a:latin typeface="Gill Sans MT" panose="020B0502020104020203" pitchFamily="34" charset="-18"/>
              </a:rPr>
              <a:t> </a:t>
            </a:r>
            <a:r>
              <a:rPr lang="sl-SI" sz="4800" dirty="0" err="1" smtClean="0">
                <a:solidFill>
                  <a:schemeClr val="tx2"/>
                </a:solidFill>
                <a:latin typeface="Gill Sans MT" panose="020B0502020104020203" pitchFamily="34" charset="-18"/>
              </a:rPr>
              <a:t>usage</a:t>
            </a:r>
            <a:r>
              <a:rPr lang="sl-SI" sz="4800" dirty="0" smtClean="0">
                <a:solidFill>
                  <a:schemeClr val="tx2"/>
                </a:solidFill>
                <a:latin typeface="Gill Sans MT" panose="020B0502020104020203" pitchFamily="34" charset="-18"/>
              </a:rPr>
              <a:t>:</a:t>
            </a:r>
          </a:p>
          <a:p>
            <a:pPr marL="685800" indent="-685800">
              <a:buFontTx/>
              <a:buChar char="-"/>
            </a:pPr>
            <a:r>
              <a:rPr lang="sl-SI" sz="3200" dirty="0" err="1" smtClean="0">
                <a:solidFill>
                  <a:schemeClr val="tx2"/>
                </a:solidFill>
                <a:latin typeface="Gill Sans MT" panose="020B0502020104020203" pitchFamily="34" charset="-18"/>
              </a:rPr>
              <a:t>when</a:t>
            </a:r>
            <a:r>
              <a:rPr lang="sl-SI" sz="3200" dirty="0" smtClean="0">
                <a:solidFill>
                  <a:schemeClr val="tx2"/>
                </a:solidFill>
                <a:latin typeface="Gill Sans MT" panose="020B0502020104020203" pitchFamily="34" charset="-18"/>
              </a:rPr>
              <a:t> </a:t>
            </a:r>
            <a:r>
              <a:rPr lang="sl-SI" sz="3200" dirty="0" err="1" smtClean="0">
                <a:solidFill>
                  <a:schemeClr val="tx2"/>
                </a:solidFill>
                <a:latin typeface="Gill Sans MT" panose="020B0502020104020203" pitchFamily="34" charset="-18"/>
              </a:rPr>
              <a:t>modeling</a:t>
            </a:r>
            <a:r>
              <a:rPr lang="sl-SI" sz="3200" dirty="0" smtClean="0">
                <a:solidFill>
                  <a:schemeClr val="tx2"/>
                </a:solidFill>
                <a:latin typeface="Gill Sans MT" panose="020B0502020104020203" pitchFamily="34" charset="-18"/>
              </a:rPr>
              <a:t> </a:t>
            </a:r>
            <a:r>
              <a:rPr lang="sl-SI" sz="3200" dirty="0" err="1" smtClean="0">
                <a:solidFill>
                  <a:schemeClr val="tx2"/>
                </a:solidFill>
                <a:latin typeface="Gill Sans MT" panose="020B0502020104020203" pitchFamily="34" charset="-18"/>
              </a:rPr>
              <a:t>the</a:t>
            </a:r>
            <a:r>
              <a:rPr lang="sl-SI" sz="3200" dirty="0" smtClean="0">
                <a:solidFill>
                  <a:schemeClr val="tx2"/>
                </a:solidFill>
                <a:latin typeface="Gill Sans MT" panose="020B0502020104020203" pitchFamily="34" charset="-18"/>
              </a:rPr>
              <a:t> </a:t>
            </a:r>
            <a:r>
              <a:rPr lang="sl-SI" sz="3200" dirty="0" err="1" smtClean="0">
                <a:solidFill>
                  <a:schemeClr val="tx2"/>
                </a:solidFill>
                <a:latin typeface="Gill Sans MT" panose="020B0502020104020203" pitchFamily="34" charset="-18"/>
              </a:rPr>
              <a:t>cells</a:t>
            </a:r>
            <a:r>
              <a:rPr lang="sl-SI" sz="3200" dirty="0" smtClean="0">
                <a:solidFill>
                  <a:schemeClr val="tx2"/>
                </a:solidFill>
                <a:latin typeface="Gill Sans MT" panose="020B0502020104020203" pitchFamily="34" charset="-18"/>
              </a:rPr>
              <a:t> in </a:t>
            </a:r>
            <a:r>
              <a:rPr lang="sl-SI" sz="3200" dirty="0" err="1" smtClean="0">
                <a:solidFill>
                  <a:schemeClr val="tx2"/>
                </a:solidFill>
                <a:latin typeface="Gill Sans MT" panose="020B0502020104020203" pitchFamily="34" charset="-18"/>
              </a:rPr>
              <a:t>the</a:t>
            </a:r>
            <a:r>
              <a:rPr lang="sl-SI" sz="3200" dirty="0" smtClean="0">
                <a:solidFill>
                  <a:schemeClr val="tx2"/>
                </a:solidFill>
                <a:latin typeface="Gill Sans MT" panose="020B0502020104020203" pitchFamily="34" charset="-18"/>
              </a:rPr>
              <a:t> </a:t>
            </a:r>
            <a:r>
              <a:rPr lang="sl-SI" sz="3200" dirty="0" err="1" smtClean="0">
                <a:solidFill>
                  <a:schemeClr val="tx2"/>
                </a:solidFill>
                <a:latin typeface="Gill Sans MT" panose="020B0502020104020203" pitchFamily="34" charset="-18"/>
              </a:rPr>
              <a:t>epithelial</a:t>
            </a:r>
            <a:r>
              <a:rPr lang="sl-SI" sz="3200" dirty="0" smtClean="0">
                <a:solidFill>
                  <a:schemeClr val="tx2"/>
                </a:solidFill>
                <a:latin typeface="Gill Sans MT" panose="020B0502020104020203" pitchFamily="34" charset="-18"/>
              </a:rPr>
              <a:t> </a:t>
            </a:r>
            <a:r>
              <a:rPr lang="sl-SI" sz="3200" dirty="0" err="1" smtClean="0">
                <a:solidFill>
                  <a:schemeClr val="tx2"/>
                </a:solidFill>
                <a:latin typeface="Gill Sans MT" panose="020B0502020104020203" pitchFamily="34" charset="-18"/>
              </a:rPr>
              <a:t>tissues</a:t>
            </a:r>
            <a:endParaRPr lang="sl-SI" sz="3200" dirty="0" smtClean="0">
              <a:solidFill>
                <a:schemeClr val="tx2"/>
              </a:solidFill>
              <a:latin typeface="Gill Sans MT" panose="020B0502020104020203" pitchFamily="34" charset="-18"/>
            </a:endParaRPr>
          </a:p>
          <a:p>
            <a:pPr marL="685800" indent="-685800">
              <a:buFontTx/>
              <a:buChar char="-"/>
            </a:pPr>
            <a:r>
              <a:rPr lang="sl-SI" sz="3200" dirty="0" smtClean="0">
                <a:solidFill>
                  <a:schemeClr val="tx2"/>
                </a:solidFill>
                <a:latin typeface="Gill Sans MT" panose="020B0502020104020203" pitchFamily="34" charset="-18"/>
              </a:rPr>
              <a:t>in design</a:t>
            </a:r>
          </a:p>
          <a:p>
            <a:pPr marL="685800" indent="-685800">
              <a:buFontTx/>
              <a:buChar char="-"/>
            </a:pPr>
            <a:r>
              <a:rPr lang="sl-SI" sz="3200" dirty="0" smtClean="0">
                <a:solidFill>
                  <a:schemeClr val="tx2"/>
                </a:solidFill>
                <a:latin typeface="Gill Sans MT" panose="020B0502020104020203" pitchFamily="34" charset="-18"/>
              </a:rPr>
              <a:t>in </a:t>
            </a:r>
            <a:r>
              <a:rPr lang="sl-SI" sz="3200" dirty="0" err="1" smtClean="0">
                <a:solidFill>
                  <a:schemeClr val="tx2"/>
                </a:solidFill>
                <a:latin typeface="Gill Sans MT" panose="020B0502020104020203" pitchFamily="34" charset="-18"/>
              </a:rPr>
              <a:t>art</a:t>
            </a:r>
            <a:endParaRPr lang="sl-SI" sz="3200" dirty="0" smtClean="0">
              <a:solidFill>
                <a:schemeClr val="tx2"/>
              </a:solidFill>
              <a:latin typeface="Gill Sans MT" panose="020B0502020104020203" pitchFamily="34" charset="-18"/>
            </a:endParaRPr>
          </a:p>
          <a:p>
            <a:pPr marL="685800" indent="-685800">
              <a:buFontTx/>
              <a:buChar char="-"/>
            </a:pPr>
            <a:r>
              <a:rPr lang="sl-SI" sz="3200" dirty="0" smtClean="0">
                <a:solidFill>
                  <a:schemeClr val="tx2"/>
                </a:solidFill>
                <a:latin typeface="Gill Sans MT" panose="020B0502020104020203" pitchFamily="34" charset="-18"/>
              </a:rPr>
              <a:t>as </a:t>
            </a:r>
            <a:r>
              <a:rPr lang="sl-SI" sz="3200" dirty="0" err="1" smtClean="0">
                <a:solidFill>
                  <a:schemeClr val="tx2"/>
                </a:solidFill>
                <a:latin typeface="Gill Sans MT" panose="020B0502020104020203" pitchFamily="34" charset="-18"/>
              </a:rPr>
              <a:t>decorative</a:t>
            </a:r>
            <a:r>
              <a:rPr lang="sl-SI" sz="3200" dirty="0" smtClean="0">
                <a:solidFill>
                  <a:schemeClr val="tx2"/>
                </a:solidFill>
                <a:latin typeface="Gill Sans MT" panose="020B0502020104020203" pitchFamily="34" charset="-18"/>
              </a:rPr>
              <a:t> </a:t>
            </a:r>
            <a:r>
              <a:rPr lang="sl-SI" sz="3200" dirty="0" err="1" smtClean="0">
                <a:solidFill>
                  <a:schemeClr val="tx2"/>
                </a:solidFill>
                <a:latin typeface="Gill Sans MT" panose="020B0502020104020203" pitchFamily="34" charset="-18"/>
              </a:rPr>
              <a:t>elements</a:t>
            </a:r>
            <a:endParaRPr lang="sl-SI" sz="3200" dirty="0" smtClean="0">
              <a:solidFill>
                <a:schemeClr val="tx2"/>
              </a:solidFill>
              <a:latin typeface="Gill Sans MT" panose="020B0502020104020203" pitchFamily="34" charset="-18"/>
            </a:endParaRPr>
          </a:p>
          <a:p>
            <a:pPr marL="685800" indent="-685800">
              <a:buFontTx/>
              <a:buChar char="-"/>
            </a:pPr>
            <a:r>
              <a:rPr lang="sl-SI" sz="3200" dirty="0" err="1">
                <a:solidFill>
                  <a:schemeClr val="tx2"/>
                </a:solidFill>
                <a:latin typeface="Gill Sans MT" panose="020B0502020104020203" pitchFamily="34" charset="-18"/>
              </a:rPr>
              <a:t>m</a:t>
            </a:r>
            <a:r>
              <a:rPr lang="sl-SI" sz="3200" dirty="0" err="1" smtClean="0">
                <a:solidFill>
                  <a:schemeClr val="tx2"/>
                </a:solidFill>
                <a:latin typeface="Gill Sans MT" panose="020B0502020104020203" pitchFamily="34" charset="-18"/>
              </a:rPr>
              <a:t>aybe</a:t>
            </a:r>
            <a:r>
              <a:rPr lang="sl-SI" sz="3200" dirty="0" smtClean="0">
                <a:solidFill>
                  <a:schemeClr val="tx2"/>
                </a:solidFill>
                <a:latin typeface="Gill Sans MT" panose="020B0502020104020203" pitchFamily="34" charset="-18"/>
              </a:rPr>
              <a:t> </a:t>
            </a:r>
            <a:r>
              <a:rPr lang="sl-SI" sz="3200" dirty="0" err="1" smtClean="0">
                <a:solidFill>
                  <a:schemeClr val="tx2"/>
                </a:solidFill>
                <a:latin typeface="Gill Sans MT" panose="020B0502020104020203" pitchFamily="34" charset="-18"/>
              </a:rPr>
              <a:t>even</a:t>
            </a:r>
            <a:r>
              <a:rPr lang="sl-SI" sz="3200" dirty="0" smtClean="0">
                <a:solidFill>
                  <a:schemeClr val="tx2"/>
                </a:solidFill>
                <a:latin typeface="Gill Sans MT" panose="020B0502020104020203" pitchFamily="34" charset="-18"/>
              </a:rPr>
              <a:t> in </a:t>
            </a:r>
            <a:r>
              <a:rPr lang="sl-SI" sz="3200" dirty="0" err="1" smtClean="0">
                <a:solidFill>
                  <a:schemeClr val="tx2"/>
                </a:solidFill>
                <a:latin typeface="Gill Sans MT" panose="020B0502020104020203" pitchFamily="34" charset="-18"/>
              </a:rPr>
              <a:t>arhitecture</a:t>
            </a:r>
            <a:endParaRPr lang="sl-SI" sz="3200" dirty="0" smtClean="0">
              <a:solidFill>
                <a:schemeClr val="tx2"/>
              </a:solidFill>
              <a:latin typeface="Gill Sans MT" panose="020B0502020104020203" pitchFamily="34" charset="-18"/>
            </a:endParaRPr>
          </a:p>
          <a:p>
            <a:pPr marL="685800" indent="-685800">
              <a:buFontTx/>
              <a:buChar char="-"/>
            </a:pPr>
            <a:r>
              <a:rPr lang="sl-SI" sz="3200" dirty="0" smtClean="0">
                <a:solidFill>
                  <a:schemeClr val="tx2"/>
                </a:solidFill>
                <a:latin typeface="Gill Sans MT" panose="020B0502020104020203" pitchFamily="34" charset="-18"/>
              </a:rPr>
              <a:t>as a </a:t>
            </a:r>
            <a:r>
              <a:rPr lang="sl-SI" sz="3200" dirty="0" err="1" smtClean="0">
                <a:solidFill>
                  <a:schemeClr val="tx2"/>
                </a:solidFill>
                <a:latin typeface="Gill Sans MT" panose="020B0502020104020203" pitchFamily="34" charset="-18"/>
              </a:rPr>
              <a:t>creative</a:t>
            </a:r>
            <a:r>
              <a:rPr lang="sl-SI" sz="3200" dirty="0" smtClean="0">
                <a:solidFill>
                  <a:schemeClr val="tx2"/>
                </a:solidFill>
                <a:latin typeface="Gill Sans MT" panose="020B0502020104020203" pitchFamily="34" charset="-18"/>
              </a:rPr>
              <a:t> </a:t>
            </a:r>
            <a:r>
              <a:rPr lang="sl-SI" sz="3200" dirty="0" err="1" smtClean="0">
                <a:solidFill>
                  <a:schemeClr val="tx2"/>
                </a:solidFill>
                <a:latin typeface="Gill Sans MT" panose="020B0502020104020203" pitchFamily="34" charset="-18"/>
              </a:rPr>
              <a:t>toy</a:t>
            </a:r>
            <a:endParaRPr lang="sl-SI" sz="3200" dirty="0" smtClean="0">
              <a:solidFill>
                <a:schemeClr val="tx2"/>
              </a:solidFill>
              <a:latin typeface="Gill Sans MT" panose="020B0502020104020203" pitchFamily="34" charset="-18"/>
            </a:endParaRPr>
          </a:p>
        </p:txBody>
      </p:sp>
    </p:spTree>
    <p:extLst>
      <p:ext uri="{BB962C8B-B14F-4D97-AF65-F5344CB8AC3E}">
        <p14:creationId xmlns:p14="http://schemas.microsoft.com/office/powerpoint/2010/main" val="28845667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6153669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1085531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3327662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4808669" y="231290"/>
            <a:ext cx="1903085" cy="830997"/>
          </a:xfrm>
          <a:prstGeom prst="rect">
            <a:avLst/>
          </a:prstGeom>
          <a:noFill/>
        </p:spPr>
        <p:txBody>
          <a:bodyPr wrap="none" rtlCol="0">
            <a:spAutoFit/>
          </a:bodyPr>
          <a:lstStyle/>
          <a:p>
            <a:r>
              <a:rPr lang="sl-SI" sz="4800" dirty="0" smtClean="0">
                <a:solidFill>
                  <a:schemeClr val="tx2"/>
                </a:solidFill>
                <a:latin typeface="Gill Sans MT" panose="020B0502020104020203" pitchFamily="34" charset="-18"/>
              </a:rPr>
              <a:t>Name?</a:t>
            </a:r>
            <a:endParaRPr lang="sl-SI" sz="4800" dirty="0">
              <a:solidFill>
                <a:schemeClr val="tx2"/>
              </a:solidFill>
              <a:latin typeface="Gill Sans MT" panose="020B0502020104020203" pitchFamily="34" charset="-18"/>
            </a:endParaRPr>
          </a:p>
        </p:txBody>
      </p:sp>
      <p:pic>
        <p:nvPicPr>
          <p:cNvPr id="4" name="Slika 3" descr="Rezultat iskanja slik za scutoids"/>
          <p:cNvPicPr/>
          <p:nvPr/>
        </p:nvPicPr>
        <p:blipFill rotWithShape="1">
          <a:blip r:embed="rId2" cstate="print">
            <a:extLst>
              <a:ext uri="{28A0092B-C50C-407E-A947-70E740481C1C}">
                <a14:useLocalDpi xmlns:a14="http://schemas.microsoft.com/office/drawing/2010/main" val="0"/>
              </a:ext>
            </a:extLst>
          </a:blip>
          <a:srcRect l="79090" t="31531" r="-2632" b="28017"/>
          <a:stretch/>
        </p:blipFill>
        <p:spPr bwMode="auto">
          <a:xfrm>
            <a:off x="2872292" y="1398494"/>
            <a:ext cx="3507740" cy="5222837"/>
          </a:xfrm>
          <a:prstGeom prst="rect">
            <a:avLst/>
          </a:prstGeom>
          <a:noFill/>
          <a:ln>
            <a:solidFill>
              <a:schemeClr val="tx1"/>
            </a:solidFill>
          </a:ln>
          <a:extLst>
            <a:ext uri="{53640926-AAD7-44D8-BBD7-CCE9431645EC}">
              <a14:shadowObscured xmlns:a14="http://schemas.microsoft.com/office/drawing/2010/main"/>
            </a:ext>
          </a:extLst>
        </p:spPr>
      </p:pic>
      <p:sp>
        <p:nvSpPr>
          <p:cNvPr id="5" name="PoljeZBesedilom 4"/>
          <p:cNvSpPr txBox="1"/>
          <p:nvPr/>
        </p:nvSpPr>
        <p:spPr>
          <a:xfrm>
            <a:off x="7455051" y="2280621"/>
            <a:ext cx="3112775" cy="1138773"/>
          </a:xfrm>
          <a:prstGeom prst="rect">
            <a:avLst/>
          </a:prstGeom>
          <a:noFill/>
        </p:spPr>
        <p:txBody>
          <a:bodyPr wrap="none" rtlCol="0">
            <a:spAutoFit/>
          </a:bodyPr>
          <a:lstStyle/>
          <a:p>
            <a:r>
              <a:rPr lang="sl-SI" sz="2800" dirty="0" err="1" smtClean="0">
                <a:latin typeface="Gill Sans MT" panose="020B0502020104020203" pitchFamily="34" charset="-18"/>
              </a:rPr>
              <a:t>Bugs</a:t>
            </a:r>
            <a:r>
              <a:rPr lang="sl-SI" sz="2800" dirty="0" smtClean="0">
                <a:latin typeface="Gill Sans MT" panose="020B0502020104020203" pitchFamily="34" charset="-18"/>
              </a:rPr>
              <a:t> </a:t>
            </a:r>
            <a:r>
              <a:rPr lang="sl-SI" sz="2800" i="1" dirty="0" err="1" smtClean="0">
                <a:latin typeface="Gill Sans MT" panose="020B0502020104020203" pitchFamily="34" charset="-18"/>
              </a:rPr>
              <a:t>Cetoniidae</a:t>
            </a:r>
            <a:r>
              <a:rPr lang="sl-SI" sz="2800" i="1" dirty="0" smtClean="0">
                <a:latin typeface="Gill Sans MT" panose="020B0502020104020203" pitchFamily="34" charset="-18"/>
              </a:rPr>
              <a:t> </a:t>
            </a:r>
            <a:r>
              <a:rPr lang="sl-SI" sz="2800" dirty="0" err="1" smtClean="0">
                <a:latin typeface="Gill Sans MT" panose="020B0502020104020203" pitchFamily="34" charset="-18"/>
              </a:rPr>
              <a:t>have</a:t>
            </a:r>
            <a:endParaRPr lang="sl-SI" sz="2800" dirty="0" smtClean="0">
              <a:latin typeface="Gill Sans MT" panose="020B0502020104020203" pitchFamily="34" charset="-18"/>
            </a:endParaRPr>
          </a:p>
          <a:p>
            <a:r>
              <a:rPr lang="sl-SI" sz="4000" i="1" dirty="0" err="1" smtClean="0">
                <a:latin typeface="Gill Sans MT" panose="020B0502020104020203" pitchFamily="34" charset="-18"/>
              </a:rPr>
              <a:t>scutellum</a:t>
            </a:r>
            <a:endParaRPr lang="sl-SI" sz="4000" i="1" dirty="0">
              <a:latin typeface="Gill Sans MT" panose="020B0502020104020203" pitchFamily="34" charset="-18"/>
            </a:endParaRPr>
          </a:p>
        </p:txBody>
      </p:sp>
    </p:spTree>
    <p:extLst>
      <p:ext uri="{BB962C8B-B14F-4D97-AF65-F5344CB8AC3E}">
        <p14:creationId xmlns:p14="http://schemas.microsoft.com/office/powerpoint/2010/main" val="32694021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1569355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748340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2274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626114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3888077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424928" y="-93297"/>
            <a:ext cx="11370832" cy="6288901"/>
          </a:xfrm>
          <a:prstGeom prst="rect">
            <a:avLst/>
          </a:prstGeom>
        </p:spPr>
        <p:txBody>
          <a:bodyPr wrap="square">
            <a:spAutoFit/>
          </a:bodyPr>
          <a:lstStyle/>
          <a:p>
            <a:pPr marL="271780">
              <a:lnSpc>
                <a:spcPct val="150000"/>
              </a:lnSpc>
              <a:spcAft>
                <a:spcPts val="0"/>
              </a:spcAft>
            </a:pPr>
            <a:r>
              <a:rPr lang="sl-SI" sz="2200" dirty="0" smtClean="0">
                <a:solidFill>
                  <a:srgbClr val="C00000"/>
                </a:solidFill>
                <a:latin typeface="Gill Sans MT" panose="020B0502020104020203" pitchFamily="34" charset="-18"/>
                <a:ea typeface="Calibri" panose="020F0502020204030204" pitchFamily="34" charset="0"/>
                <a:cs typeface="Times New Roman" panose="02020603050405020304" pitchFamily="18" charset="0"/>
              </a:rPr>
              <a:t>ACTIVITIES FOR CHILDREN</a:t>
            </a:r>
            <a:r>
              <a:rPr lang="sl-SI" sz="2200" dirty="0">
                <a:solidFill>
                  <a:srgbClr val="C00000"/>
                </a:solidFill>
                <a:latin typeface="Gill Sans MT" panose="020B0502020104020203" pitchFamily="34" charset="-18"/>
                <a:ea typeface="Calibri" panose="020F0502020204030204" pitchFamily="34" charset="0"/>
                <a:cs typeface="Times New Roman" panose="02020603050405020304" pitchFamily="18" charset="0"/>
              </a:rPr>
              <a:t> </a:t>
            </a:r>
            <a:r>
              <a:rPr lang="sl-SI" sz="2200" dirty="0" smtClean="0">
                <a:solidFill>
                  <a:srgbClr val="C00000"/>
                </a:solidFill>
                <a:latin typeface="Gill Sans MT" panose="020B0502020104020203" pitchFamily="34" charset="-18"/>
                <a:ea typeface="Calibri" panose="020F0502020204030204" pitchFamily="34" charset="0"/>
                <a:cs typeface="Times New Roman" panose="02020603050405020304" pitchFamily="18" charset="0"/>
              </a:rPr>
              <a:t>(Set: </a:t>
            </a:r>
            <a:r>
              <a:rPr lang="sl-SI" sz="2200" dirty="0" err="1" smtClean="0">
                <a:solidFill>
                  <a:srgbClr val="C00000"/>
                </a:solidFill>
                <a:latin typeface="Gill Sans MT" panose="020B0502020104020203" pitchFamily="34" charset="-18"/>
                <a:ea typeface="Calibri" panose="020F0502020204030204" pitchFamily="34" charset="0"/>
                <a:cs typeface="Times New Roman" panose="02020603050405020304" pitchFamily="18" charset="0"/>
              </a:rPr>
              <a:t>two</a:t>
            </a:r>
            <a:r>
              <a:rPr lang="sl-SI" sz="2200" dirty="0" smtClean="0">
                <a:solidFill>
                  <a:srgbClr val="C00000"/>
                </a:solidFill>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solidFill>
                  <a:srgbClr val="C00000"/>
                </a:solidFill>
                <a:latin typeface="Gill Sans MT" panose="020B0502020104020203" pitchFamily="34" charset="-18"/>
                <a:ea typeface="Calibri" panose="020F0502020204030204" pitchFamily="34" charset="0"/>
                <a:cs typeface="Times New Roman" panose="02020603050405020304" pitchFamily="18" charset="0"/>
              </a:rPr>
              <a:t>of</a:t>
            </a:r>
            <a:r>
              <a:rPr lang="sl-SI" sz="2200" dirty="0" smtClean="0">
                <a:solidFill>
                  <a:srgbClr val="C00000"/>
                </a:solidFill>
                <a:latin typeface="Gill Sans MT" panose="020B0502020104020203" pitchFamily="34" charset="-18"/>
                <a:ea typeface="Calibri" panose="020F0502020204030204" pitchFamily="34" charset="0"/>
                <a:cs typeface="Times New Roman" panose="02020603050405020304" pitchFamily="18" charset="0"/>
              </a:rPr>
              <a:t> 3-4, </a:t>
            </a:r>
            <a:r>
              <a:rPr lang="sl-SI" sz="2200" dirty="0" err="1" smtClean="0">
                <a:solidFill>
                  <a:srgbClr val="C00000"/>
                </a:solidFill>
                <a:latin typeface="Gill Sans MT" panose="020B0502020104020203" pitchFamily="34" charset="-18"/>
                <a:ea typeface="Calibri" panose="020F0502020204030204" pitchFamily="34" charset="0"/>
                <a:cs typeface="Times New Roman" panose="02020603050405020304" pitchFamily="18" charset="0"/>
              </a:rPr>
              <a:t>two</a:t>
            </a:r>
            <a:r>
              <a:rPr lang="sl-SI" sz="2200" dirty="0" smtClean="0">
                <a:solidFill>
                  <a:srgbClr val="C00000"/>
                </a:solidFill>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solidFill>
                  <a:srgbClr val="C00000"/>
                </a:solidFill>
                <a:latin typeface="Gill Sans MT" panose="020B0502020104020203" pitchFamily="34" charset="-18"/>
                <a:ea typeface="Calibri" panose="020F0502020204030204" pitchFamily="34" charset="0"/>
                <a:cs typeface="Times New Roman" panose="02020603050405020304" pitchFamily="18" charset="0"/>
              </a:rPr>
              <a:t>of</a:t>
            </a:r>
            <a:r>
              <a:rPr lang="sl-SI" sz="2200" dirty="0" smtClean="0">
                <a:solidFill>
                  <a:srgbClr val="C00000"/>
                </a:solidFill>
                <a:latin typeface="Gill Sans MT" panose="020B0502020104020203" pitchFamily="34" charset="-18"/>
                <a:ea typeface="Calibri" panose="020F0502020204030204" pitchFamily="34" charset="0"/>
                <a:cs typeface="Times New Roman" panose="02020603050405020304" pitchFamily="18" charset="0"/>
              </a:rPr>
              <a:t> 45, </a:t>
            </a:r>
            <a:r>
              <a:rPr lang="sl-SI" sz="2200" dirty="0" err="1" smtClean="0">
                <a:solidFill>
                  <a:srgbClr val="C00000"/>
                </a:solidFill>
                <a:latin typeface="Gill Sans MT" panose="020B0502020104020203" pitchFamily="34" charset="-18"/>
                <a:ea typeface="Calibri" panose="020F0502020204030204" pitchFamily="34" charset="0"/>
                <a:cs typeface="Times New Roman" panose="02020603050405020304" pitchFamily="18" charset="0"/>
              </a:rPr>
              <a:t>two</a:t>
            </a:r>
            <a:r>
              <a:rPr lang="sl-SI" sz="2200" dirty="0" smtClean="0">
                <a:solidFill>
                  <a:srgbClr val="C00000"/>
                </a:solidFill>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solidFill>
                  <a:srgbClr val="C00000"/>
                </a:solidFill>
                <a:latin typeface="Gill Sans MT" panose="020B0502020104020203" pitchFamily="34" charset="-18"/>
                <a:ea typeface="Calibri" panose="020F0502020204030204" pitchFamily="34" charset="0"/>
                <a:cs typeface="Times New Roman" panose="02020603050405020304" pitchFamily="18" charset="0"/>
              </a:rPr>
              <a:t>of</a:t>
            </a:r>
            <a:r>
              <a:rPr lang="sl-SI" sz="2200" dirty="0" smtClean="0">
                <a:solidFill>
                  <a:srgbClr val="C00000"/>
                </a:solidFill>
                <a:latin typeface="Gill Sans MT" panose="020B0502020104020203" pitchFamily="34" charset="-18"/>
                <a:ea typeface="Calibri" panose="020F0502020204030204" pitchFamily="34" charset="0"/>
                <a:cs typeface="Times New Roman" panose="02020603050405020304" pitchFamily="18" charset="0"/>
              </a:rPr>
              <a:t> 56)</a:t>
            </a:r>
          </a:p>
          <a:p>
            <a:pPr marL="342900" lvl="0" indent="-342900" algn="just">
              <a:lnSpc>
                <a:spcPct val="150000"/>
              </a:lnSpc>
              <a:spcAft>
                <a:spcPts val="0"/>
              </a:spcAft>
              <a:buFont typeface="+mj-lt"/>
              <a:buAutoNum type="arabicPeriod"/>
            </a:pP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From</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the</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multitude</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of</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scutoids</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pick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those</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who</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have</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the</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same base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surface</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Name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the</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surface</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a:t>
            </a:r>
            <a:endParaRPr lang="sl-SI" sz="2200" dirty="0">
              <a:latin typeface="Gill Sans MT" panose="020B0502020104020203" pitchFamily="34" charset="-18"/>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sl-SI" sz="2200" dirty="0" smtClean="0">
                <a:latin typeface="Gill Sans MT" panose="020B0502020104020203" pitchFamily="34" charset="-18"/>
                <a:ea typeface="Calibri" panose="020F0502020204030204" pitchFamily="34" charset="0"/>
                <a:cs typeface="Times New Roman" panose="02020603050405020304" pitchFamily="18" charset="0"/>
              </a:rPr>
              <a:t>Put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together</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the</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same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kind</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of</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scutoids</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so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they</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combine</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completely</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How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many</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possibilities</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are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there</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endParaRPr lang="sl-SI" sz="2200" dirty="0">
              <a:latin typeface="Gill Sans MT" panose="020B0502020104020203" pitchFamily="34" charset="-18"/>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sl-SI" sz="2200" dirty="0" smtClean="0">
                <a:latin typeface="Gill Sans MT" panose="020B0502020104020203" pitchFamily="34" charset="-18"/>
                <a:ea typeface="Calibri" panose="020F0502020204030204" pitchFamily="34" charset="0"/>
                <a:cs typeface="Times New Roman" panose="02020603050405020304" pitchFamily="18" charset="0"/>
              </a:rPr>
              <a:t>Take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two</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sets</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of</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scutoids</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Form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chains</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of</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the</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same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scutoids</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a:t>
            </a:r>
            <a:endParaRPr lang="sl-SI" sz="2200" dirty="0">
              <a:latin typeface="Gill Sans MT" panose="020B0502020104020203" pitchFamily="34" charset="-18"/>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sl-SI" sz="2200" dirty="0" smtClean="0">
                <a:latin typeface="Gill Sans MT" panose="020B0502020104020203" pitchFamily="34" charset="-18"/>
                <a:ea typeface="Calibri" panose="020F0502020204030204" pitchFamily="34" charset="0"/>
                <a:cs typeface="Times New Roman" panose="02020603050405020304" pitchFamily="18" charset="0"/>
              </a:rPr>
              <a:t>Take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two</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sets</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Form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arches</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with</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the</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same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kind</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of</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scutoids</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In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which</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cases</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can</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you</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make a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circle</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a:t>
            </a:r>
            <a:endParaRPr lang="sl-SI" sz="2200" dirty="0">
              <a:latin typeface="Gill Sans MT" panose="020B0502020104020203" pitchFamily="34" charset="-18"/>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sl-SI" sz="2200" dirty="0" smtClean="0">
                <a:latin typeface="Gill Sans MT" panose="020B0502020104020203" pitchFamily="34" charset="-18"/>
                <a:ea typeface="Calibri" panose="020F0502020204030204" pitchFamily="34" charset="0"/>
                <a:cs typeface="Times New Roman" panose="02020603050405020304" pitchFamily="18" charset="0"/>
              </a:rPr>
              <a:t>Put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together</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the</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same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kinds</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of</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scutoids</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so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they</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complement</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each</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other</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Is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this</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even</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possible</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p>
          <a:p>
            <a:pPr marL="342900" lvl="0" indent="-342900" algn="just">
              <a:lnSpc>
                <a:spcPct val="150000"/>
              </a:lnSpc>
              <a:spcAft>
                <a:spcPts val="0"/>
              </a:spcAft>
              <a:buFont typeface="+mj-lt"/>
              <a:buAutoNum type="arabicPeriod"/>
            </a:pPr>
            <a:r>
              <a:rPr lang="sl-SI" sz="2200" dirty="0" smtClean="0">
                <a:latin typeface="Gill Sans MT" panose="020B0502020104020203" pitchFamily="34" charset="-18"/>
                <a:ea typeface="Calibri" panose="020F0502020204030204" pitchFamily="34" charset="0"/>
                <a:cs typeface="Times New Roman" panose="02020603050405020304" pitchFamily="18" charset="0"/>
              </a:rPr>
              <a:t>Take one set.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From</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all</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three</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pairs</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of</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scutoids</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build</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tower</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so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two</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scutoids</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touch</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each</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other</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with</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the</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same base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surfaces</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Find</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least</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two</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possibilities</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endParaRPr lang="sl-SI" sz="2200" dirty="0">
              <a:latin typeface="Gill Sans MT" panose="020B0502020104020203" pitchFamily="34" charset="-18"/>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mj-lt"/>
              <a:buAutoNum type="arabicPeriod"/>
            </a:pPr>
            <a:r>
              <a:rPr lang="sl-SI" sz="2200" dirty="0" smtClean="0">
                <a:latin typeface="Gill Sans MT" panose="020B0502020104020203" pitchFamily="34" charset="-18"/>
                <a:ea typeface="Calibri" panose="020F0502020204030204" pitchFamily="34" charset="0"/>
                <a:cs typeface="Times New Roman" panose="02020603050405020304" pitchFamily="18" charset="0"/>
              </a:rPr>
              <a:t>Form </a:t>
            </a:r>
            <a:r>
              <a:rPr lang="sl-SI" sz="2200" dirty="0" err="1" smtClean="0">
                <a:latin typeface="Gill Sans MT" panose="020B0502020104020203" pitchFamily="34" charset="-18"/>
                <a:ea typeface="Calibri" panose="020F0502020204030204" pitchFamily="34" charset="0"/>
                <a:cs typeface="Times New Roman" panose="02020603050405020304" pitchFamily="18" charset="0"/>
              </a:rPr>
              <a:t>buildings</a:t>
            </a:r>
            <a:r>
              <a:rPr lang="sl-SI" sz="2200" dirty="0" smtClean="0">
                <a:latin typeface="Gill Sans MT" panose="020B0502020104020203" pitchFamily="34" charset="-18"/>
                <a:ea typeface="Calibri" panose="020F0502020204030204" pitchFamily="34" charset="0"/>
                <a:cs typeface="Times New Roman" panose="02020603050405020304" pitchFamily="18" charset="0"/>
              </a:rPr>
              <a:t>. </a:t>
            </a:r>
          </a:p>
          <a:p>
            <a:pPr marL="342900" lvl="0" indent="-342900" algn="just">
              <a:lnSpc>
                <a:spcPct val="150000"/>
              </a:lnSpc>
              <a:spcAft>
                <a:spcPts val="800"/>
              </a:spcAft>
              <a:buFont typeface="+mj-lt"/>
              <a:buAutoNum type="arabicPeriod"/>
            </a:pPr>
            <a:r>
              <a:rPr lang="sl-SI" sz="2200" dirty="0" err="1" smtClean="0">
                <a:latin typeface="Gill Sans MT" panose="020B0502020104020203" pitchFamily="34" charset="-18"/>
                <a:cs typeface="Times New Roman" panose="02020603050405020304" pitchFamily="18" charset="0"/>
              </a:rPr>
              <a:t>Draw</a:t>
            </a:r>
            <a:r>
              <a:rPr lang="sl-SI" sz="2200" dirty="0" smtClean="0">
                <a:latin typeface="Gill Sans MT" panose="020B0502020104020203" pitchFamily="34" charset="-18"/>
                <a:cs typeface="Times New Roman" panose="02020603050405020304" pitchFamily="18" charset="0"/>
              </a:rPr>
              <a:t> </a:t>
            </a:r>
            <a:r>
              <a:rPr lang="sl-SI" sz="2200" dirty="0" err="1" smtClean="0">
                <a:latin typeface="Gill Sans MT" panose="020B0502020104020203" pitchFamily="34" charset="-18"/>
                <a:cs typeface="Times New Roman" panose="02020603050405020304" pitchFamily="18" charset="0"/>
              </a:rPr>
              <a:t>the</a:t>
            </a:r>
            <a:r>
              <a:rPr lang="sl-SI" sz="2200" dirty="0" smtClean="0">
                <a:latin typeface="Gill Sans MT" panose="020B0502020104020203" pitchFamily="34" charset="-18"/>
                <a:cs typeface="Times New Roman" panose="02020603050405020304" pitchFamily="18" charset="0"/>
              </a:rPr>
              <a:t> </a:t>
            </a:r>
            <a:r>
              <a:rPr lang="sl-SI" sz="2200" dirty="0" err="1" smtClean="0">
                <a:latin typeface="Gill Sans MT" panose="020B0502020104020203" pitchFamily="34" charset="-18"/>
                <a:cs typeface="Times New Roman" panose="02020603050405020304" pitchFamily="18" charset="0"/>
              </a:rPr>
              <a:t>network</a:t>
            </a:r>
            <a:r>
              <a:rPr lang="sl-SI" sz="2200" dirty="0" smtClean="0">
                <a:latin typeface="Gill Sans MT" panose="020B0502020104020203" pitchFamily="34" charset="-18"/>
                <a:cs typeface="Times New Roman" panose="02020603050405020304" pitchFamily="18" charset="0"/>
              </a:rPr>
              <a:t> </a:t>
            </a:r>
            <a:r>
              <a:rPr lang="sl-SI" sz="2200" dirty="0" err="1" smtClean="0">
                <a:latin typeface="Gill Sans MT" panose="020B0502020104020203" pitchFamily="34" charset="-18"/>
                <a:cs typeface="Times New Roman" panose="02020603050405020304" pitchFamily="18" charset="0"/>
              </a:rPr>
              <a:t>of</a:t>
            </a:r>
            <a:r>
              <a:rPr lang="sl-SI" sz="2200" dirty="0" smtClean="0">
                <a:latin typeface="Gill Sans MT" panose="020B0502020104020203" pitchFamily="34" charset="-18"/>
                <a:cs typeface="Times New Roman" panose="02020603050405020304" pitchFamily="18" charset="0"/>
              </a:rPr>
              <a:t> </a:t>
            </a:r>
            <a:r>
              <a:rPr lang="sl-SI" sz="2200" dirty="0" err="1" smtClean="0">
                <a:latin typeface="Gill Sans MT" panose="020B0502020104020203" pitchFamily="34" charset="-18"/>
                <a:cs typeface="Times New Roman" panose="02020603050405020304" pitchFamily="18" charset="0"/>
              </a:rPr>
              <a:t>scutoids</a:t>
            </a:r>
            <a:r>
              <a:rPr lang="sl-SI" sz="2200" dirty="0" smtClean="0">
                <a:latin typeface="Gill Sans MT" panose="020B0502020104020203" pitchFamily="34" charset="-18"/>
                <a:cs typeface="Times New Roman" panose="02020603050405020304" pitchFamily="18" charset="0"/>
              </a:rPr>
              <a:t> </a:t>
            </a:r>
            <a:r>
              <a:rPr lang="sl-SI" sz="2200" dirty="0" err="1" smtClean="0">
                <a:latin typeface="Gill Sans MT" panose="020B0502020104020203" pitchFamily="34" charset="-18"/>
                <a:cs typeface="Times New Roman" panose="02020603050405020304" pitchFamily="18" charset="0"/>
              </a:rPr>
              <a:t>and</a:t>
            </a:r>
            <a:r>
              <a:rPr lang="sl-SI" sz="2200" dirty="0" smtClean="0">
                <a:latin typeface="Gill Sans MT" panose="020B0502020104020203" pitchFamily="34" charset="-18"/>
                <a:cs typeface="Times New Roman" panose="02020603050405020304" pitchFamily="18" charset="0"/>
              </a:rPr>
              <a:t> form a </a:t>
            </a:r>
            <a:r>
              <a:rPr lang="sl-SI" sz="2200" dirty="0" err="1" smtClean="0">
                <a:latin typeface="Gill Sans MT" panose="020B0502020104020203" pitchFamily="34" charset="-18"/>
                <a:cs typeface="Times New Roman" panose="02020603050405020304" pitchFamily="18" charset="0"/>
              </a:rPr>
              <a:t>geometric</a:t>
            </a:r>
            <a:r>
              <a:rPr lang="sl-SI" sz="2200" dirty="0" smtClean="0">
                <a:latin typeface="Gill Sans MT" panose="020B0502020104020203" pitchFamily="34" charset="-18"/>
                <a:cs typeface="Times New Roman" panose="02020603050405020304" pitchFamily="18" charset="0"/>
              </a:rPr>
              <a:t> </a:t>
            </a:r>
            <a:r>
              <a:rPr lang="sl-SI" sz="2200" dirty="0" err="1" smtClean="0">
                <a:latin typeface="Gill Sans MT" panose="020B0502020104020203" pitchFamily="34" charset="-18"/>
                <a:cs typeface="Times New Roman" panose="02020603050405020304" pitchFamily="18" charset="0"/>
              </a:rPr>
              <a:t>solid</a:t>
            </a:r>
            <a:r>
              <a:rPr lang="sl-SI" sz="2200" dirty="0" smtClean="0">
                <a:latin typeface="Gill Sans MT" panose="020B0502020104020203" pitchFamily="34" charset="-18"/>
                <a:cs typeface="Times New Roman" panose="02020603050405020304" pitchFamily="18" charset="0"/>
              </a:rPr>
              <a:t>.</a:t>
            </a:r>
            <a:endParaRPr lang="sl-SI" sz="2200" dirty="0">
              <a:latin typeface="Gill Sans MT" panose="020B0502020104020203" pitchFamily="34" charset="-18"/>
            </a:endParaRPr>
          </a:p>
        </p:txBody>
      </p:sp>
    </p:spTree>
    <p:extLst>
      <p:ext uri="{BB962C8B-B14F-4D97-AF65-F5344CB8AC3E}">
        <p14:creationId xmlns:p14="http://schemas.microsoft.com/office/powerpoint/2010/main" val="29657682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1455" y="1191766"/>
            <a:ext cx="7311012" cy="5483259"/>
          </a:xfrm>
          <a:prstGeom prst="rect">
            <a:avLst/>
          </a:prstGeom>
        </p:spPr>
      </p:pic>
      <p:sp>
        <p:nvSpPr>
          <p:cNvPr id="4" name="PoljeZBesedilom 3"/>
          <p:cNvSpPr txBox="1"/>
          <p:nvPr/>
        </p:nvSpPr>
        <p:spPr>
          <a:xfrm>
            <a:off x="3204082" y="360769"/>
            <a:ext cx="4787464" cy="830997"/>
          </a:xfrm>
          <a:prstGeom prst="rect">
            <a:avLst/>
          </a:prstGeom>
          <a:noFill/>
        </p:spPr>
        <p:txBody>
          <a:bodyPr wrap="none" rtlCol="0">
            <a:spAutoFit/>
          </a:bodyPr>
          <a:lstStyle/>
          <a:p>
            <a:r>
              <a:rPr lang="sl-SI" sz="4800" dirty="0" smtClean="0">
                <a:solidFill>
                  <a:schemeClr val="tx2"/>
                </a:solidFill>
                <a:latin typeface="Gill Sans MT" panose="020B0502020104020203" pitchFamily="34" charset="-18"/>
              </a:rPr>
              <a:t>VIEW FORWARD</a:t>
            </a:r>
            <a:endParaRPr lang="sl-SI" sz="4800" dirty="0">
              <a:solidFill>
                <a:schemeClr val="tx2"/>
              </a:solidFill>
              <a:latin typeface="Gill Sans MT" panose="020B0502020104020203" pitchFamily="34" charset="-18"/>
            </a:endParaRPr>
          </a:p>
        </p:txBody>
      </p:sp>
    </p:spTree>
    <p:extLst>
      <p:ext uri="{BB962C8B-B14F-4D97-AF65-F5344CB8AC3E}">
        <p14:creationId xmlns:p14="http://schemas.microsoft.com/office/powerpoint/2010/main" val="26421944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5142" y="-249783"/>
            <a:ext cx="8871471" cy="6653604"/>
          </a:xfrm>
          <a:prstGeom prst="rect">
            <a:avLst/>
          </a:prstGeom>
        </p:spPr>
      </p:pic>
      <p:sp>
        <p:nvSpPr>
          <p:cNvPr id="3" name="Pravokotnik 2"/>
          <p:cNvSpPr/>
          <p:nvPr/>
        </p:nvSpPr>
        <p:spPr>
          <a:xfrm>
            <a:off x="3755543" y="5819046"/>
            <a:ext cx="7547259" cy="584775"/>
          </a:xfrm>
          <a:prstGeom prst="rect">
            <a:avLst/>
          </a:prstGeom>
        </p:spPr>
        <p:txBody>
          <a:bodyPr wrap="none">
            <a:spAutoFit/>
          </a:bodyPr>
          <a:lstStyle/>
          <a:p>
            <a:r>
              <a:rPr lang="sl-SI" sz="3200" dirty="0" smtClean="0">
                <a:solidFill>
                  <a:schemeClr val="bg1"/>
                </a:solidFill>
                <a:latin typeface="Sans Forgetica" panose="00000500000000000000" pitchFamily="50" charset="-18"/>
              </a:rPr>
              <a:t>THANK YOU FOR YOUR ATTENTION</a:t>
            </a:r>
            <a:endParaRPr lang="sl-SI" sz="3200" dirty="0">
              <a:solidFill>
                <a:schemeClr val="bg1"/>
              </a:solidFill>
              <a:latin typeface="Sans Forgetica" panose="00000500000000000000" pitchFamily="50" charset="-18"/>
            </a:endParaRPr>
          </a:p>
        </p:txBody>
      </p:sp>
    </p:spTree>
    <p:extLst>
      <p:ext uri="{BB962C8B-B14F-4D97-AF65-F5344CB8AC3E}">
        <p14:creationId xmlns:p14="http://schemas.microsoft.com/office/powerpoint/2010/main" val="42785367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114984" y="132831"/>
            <a:ext cx="7592871" cy="6555641"/>
          </a:xfrm>
          <a:prstGeom prst="rect">
            <a:avLst/>
          </a:prstGeom>
          <a:noFill/>
        </p:spPr>
        <p:txBody>
          <a:bodyPr wrap="square" rtlCol="0">
            <a:spAutoFit/>
          </a:bodyPr>
          <a:lstStyle/>
          <a:p>
            <a:pPr algn="ctr"/>
            <a:r>
              <a:rPr lang="sl-SI" sz="4800" dirty="0" err="1" smtClean="0">
                <a:solidFill>
                  <a:schemeClr val="tx2"/>
                </a:solidFill>
                <a:latin typeface="Gill Sans MT" panose="020B0502020104020203" pitchFamily="34" charset="-18"/>
              </a:rPr>
              <a:t>The</a:t>
            </a:r>
            <a:r>
              <a:rPr lang="sl-SI" sz="4800" dirty="0" smtClean="0">
                <a:solidFill>
                  <a:schemeClr val="tx2"/>
                </a:solidFill>
                <a:latin typeface="Gill Sans MT" panose="020B0502020104020203" pitchFamily="34" charset="-18"/>
              </a:rPr>
              <a:t> </a:t>
            </a:r>
            <a:r>
              <a:rPr lang="sl-SI" sz="4800" dirty="0" err="1" smtClean="0">
                <a:solidFill>
                  <a:schemeClr val="tx2"/>
                </a:solidFill>
                <a:latin typeface="Gill Sans MT" panose="020B0502020104020203" pitchFamily="34" charset="-18"/>
              </a:rPr>
              <a:t>definition</a:t>
            </a:r>
            <a:r>
              <a:rPr lang="sl-SI" sz="4800" dirty="0" smtClean="0">
                <a:solidFill>
                  <a:schemeClr val="tx2"/>
                </a:solidFill>
                <a:latin typeface="Gill Sans MT" panose="020B0502020104020203" pitchFamily="34" charset="-18"/>
              </a:rPr>
              <a:t> </a:t>
            </a:r>
            <a:r>
              <a:rPr lang="sl-SI" sz="4800" dirty="0" err="1" smtClean="0">
                <a:solidFill>
                  <a:schemeClr val="tx2"/>
                </a:solidFill>
                <a:latin typeface="Gill Sans MT" panose="020B0502020104020203" pitchFamily="34" charset="-18"/>
              </a:rPr>
              <a:t>of</a:t>
            </a:r>
            <a:r>
              <a:rPr lang="sl-SI" sz="4800" dirty="0" smtClean="0">
                <a:solidFill>
                  <a:schemeClr val="tx2"/>
                </a:solidFill>
                <a:latin typeface="Gill Sans MT" panose="020B0502020104020203" pitchFamily="34" charset="-18"/>
              </a:rPr>
              <a:t> </a:t>
            </a:r>
            <a:r>
              <a:rPr lang="sl-SI" sz="4800" dirty="0" err="1" smtClean="0">
                <a:solidFill>
                  <a:schemeClr val="tx2"/>
                </a:solidFill>
                <a:latin typeface="Gill Sans MT" panose="020B0502020104020203" pitchFamily="34" charset="-18"/>
              </a:rPr>
              <a:t>scutoid</a:t>
            </a:r>
            <a:endParaRPr lang="sl-SI" sz="4800" dirty="0" smtClean="0">
              <a:solidFill>
                <a:schemeClr val="tx2"/>
              </a:solidFill>
              <a:latin typeface="Gill Sans MT" panose="020B0502020104020203" pitchFamily="34" charset="-18"/>
            </a:endParaRPr>
          </a:p>
          <a:p>
            <a:endParaRPr lang="sl-SI" sz="4800" dirty="0">
              <a:solidFill>
                <a:schemeClr val="tx2"/>
              </a:solidFill>
              <a:latin typeface="Gill Sans MT" panose="020B0502020104020203" pitchFamily="34" charset="-18"/>
            </a:endParaRPr>
          </a:p>
          <a:p>
            <a:r>
              <a:rPr lang="en-GB" sz="3600" dirty="0"/>
              <a:t>The </a:t>
            </a:r>
            <a:r>
              <a:rPr lang="en-GB" sz="3600" dirty="0" err="1"/>
              <a:t>scutoid</a:t>
            </a:r>
            <a:r>
              <a:rPr lang="en-GB" sz="3600" dirty="0"/>
              <a:t> is a solid similar to the prism, whose base surfaces are two different parallel </a:t>
            </a:r>
            <a:r>
              <a:rPr lang="en-GB" sz="3600" i="1" dirty="0"/>
              <a:t>n</a:t>
            </a:r>
            <a:r>
              <a:rPr lang="en-GB" sz="3600" dirty="0"/>
              <a:t>-</a:t>
            </a:r>
            <a:r>
              <a:rPr lang="en-GB" sz="3600" dirty="0" err="1"/>
              <a:t>gons</a:t>
            </a:r>
            <a:r>
              <a:rPr lang="en-GB" sz="3600" dirty="0"/>
              <a:t>, the side edges are line segments or some other suitable curves of which at least two form the connection in the shape of the letter </a:t>
            </a:r>
            <a:r>
              <a:rPr lang="en-GB" sz="3600" dirty="0" smtClean="0"/>
              <a:t>Y</a:t>
            </a:r>
            <a:r>
              <a:rPr lang="sl-SI" sz="3600" dirty="0" smtClean="0"/>
              <a:t>. </a:t>
            </a:r>
            <a:r>
              <a:rPr lang="en-GB" sz="3600" dirty="0"/>
              <a:t>The </a:t>
            </a:r>
            <a:r>
              <a:rPr lang="en-GB" sz="3600" dirty="0" smtClean="0"/>
              <a:t>surfaces</a:t>
            </a:r>
            <a:r>
              <a:rPr lang="sl-SI" sz="3600" dirty="0" smtClean="0"/>
              <a:t> </a:t>
            </a:r>
            <a:r>
              <a:rPr lang="en-GB" sz="3600" dirty="0" smtClean="0"/>
              <a:t>of </a:t>
            </a:r>
            <a:r>
              <a:rPr lang="en-GB" sz="3600" dirty="0"/>
              <a:t>the </a:t>
            </a:r>
            <a:r>
              <a:rPr lang="en-GB" sz="3600" dirty="0" err="1" smtClean="0"/>
              <a:t>scutoid</a:t>
            </a:r>
            <a:r>
              <a:rPr lang="sl-SI" sz="3600" dirty="0" smtClean="0"/>
              <a:t>, </a:t>
            </a:r>
            <a:r>
              <a:rPr lang="sl-SI" sz="3600" dirty="0" err="1" smtClean="0"/>
              <a:t>except</a:t>
            </a:r>
            <a:r>
              <a:rPr lang="sl-SI" sz="3600" dirty="0" smtClean="0"/>
              <a:t> </a:t>
            </a:r>
            <a:r>
              <a:rPr lang="sl-SI" sz="3600" dirty="0" err="1" smtClean="0"/>
              <a:t>the</a:t>
            </a:r>
            <a:r>
              <a:rPr lang="sl-SI" sz="3600" dirty="0" smtClean="0"/>
              <a:t> base </a:t>
            </a:r>
            <a:r>
              <a:rPr lang="sl-SI" sz="3600" dirty="0" err="1" smtClean="0"/>
              <a:t>and</a:t>
            </a:r>
            <a:r>
              <a:rPr lang="sl-SI" sz="3600" dirty="0" smtClean="0"/>
              <a:t> </a:t>
            </a:r>
            <a:r>
              <a:rPr lang="sl-SI" sz="3600" i="1" dirty="0" err="1" smtClean="0"/>
              <a:t>scutellum</a:t>
            </a:r>
            <a:r>
              <a:rPr lang="sl-SI" sz="3600" dirty="0" smtClean="0"/>
              <a:t>,</a:t>
            </a:r>
            <a:r>
              <a:rPr lang="en-GB" sz="3600" dirty="0" smtClean="0"/>
              <a:t> can </a:t>
            </a:r>
            <a:r>
              <a:rPr lang="en-GB" sz="3600" dirty="0"/>
              <a:t>be </a:t>
            </a:r>
            <a:r>
              <a:rPr lang="en-GB" sz="3600" dirty="0" smtClean="0"/>
              <a:t>curved</a:t>
            </a:r>
            <a:r>
              <a:rPr lang="sl-SI" sz="3600" dirty="0" smtClean="0"/>
              <a:t>. </a:t>
            </a:r>
            <a:endParaRPr lang="sl-SI" sz="3600" dirty="0">
              <a:solidFill>
                <a:schemeClr val="tx2"/>
              </a:solidFill>
              <a:latin typeface="Gill Sans MT" panose="020B0502020104020203" pitchFamily="34" charset="-18"/>
            </a:endParaRPr>
          </a:p>
        </p:txBody>
      </p:sp>
      <p:pic>
        <p:nvPicPr>
          <p:cNvPr id="5" name="Slika 4"/>
          <p:cNvPicPr>
            <a:picLocks noChangeAspect="1"/>
          </p:cNvPicPr>
          <p:nvPr/>
        </p:nvPicPr>
        <p:blipFill>
          <a:blip r:embed="rId2"/>
          <a:stretch>
            <a:fillRect/>
          </a:stretch>
        </p:blipFill>
        <p:spPr>
          <a:xfrm>
            <a:off x="7707855" y="2269939"/>
            <a:ext cx="4346962" cy="4625169"/>
          </a:xfrm>
          <a:prstGeom prst="rect">
            <a:avLst/>
          </a:prstGeom>
        </p:spPr>
      </p:pic>
    </p:spTree>
    <p:extLst>
      <p:ext uri="{BB962C8B-B14F-4D97-AF65-F5344CB8AC3E}">
        <p14:creationId xmlns:p14="http://schemas.microsoft.com/office/powerpoint/2010/main" val="17702835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228750" y="1355465"/>
            <a:ext cx="11212813" cy="5262979"/>
          </a:xfrm>
          <a:prstGeom prst="rect">
            <a:avLst/>
          </a:prstGeom>
          <a:noFill/>
        </p:spPr>
        <p:txBody>
          <a:bodyPr wrap="none" rtlCol="0">
            <a:spAutoFit/>
          </a:bodyPr>
          <a:lstStyle/>
          <a:p>
            <a:r>
              <a:rPr lang="sl-SI" sz="4800" dirty="0" err="1" smtClean="0">
                <a:solidFill>
                  <a:srgbClr val="002060"/>
                </a:solidFill>
                <a:latin typeface="Gill Sans MT" panose="020B0502020104020203" pitchFamily="34" charset="-18"/>
              </a:rPr>
              <a:t>Aims</a:t>
            </a:r>
            <a:r>
              <a:rPr lang="sl-SI" sz="4800" dirty="0" smtClean="0">
                <a:solidFill>
                  <a:srgbClr val="002060"/>
                </a:solidFill>
                <a:latin typeface="Gill Sans MT" panose="020B0502020104020203" pitchFamily="34" charset="-18"/>
              </a:rPr>
              <a:t>:</a:t>
            </a:r>
          </a:p>
          <a:p>
            <a:endParaRPr lang="sl-SI" sz="4800" dirty="0" smtClean="0">
              <a:solidFill>
                <a:srgbClr val="002060"/>
              </a:solidFill>
              <a:latin typeface="Gill Sans MT" panose="020B0502020104020203" pitchFamily="34" charset="-18"/>
            </a:endParaRPr>
          </a:p>
          <a:p>
            <a:pPr marL="685800" indent="-685800">
              <a:buFontTx/>
              <a:buChar char="-"/>
            </a:pPr>
            <a:r>
              <a:rPr lang="sl-SI" sz="4000" dirty="0" smtClean="0">
                <a:solidFill>
                  <a:srgbClr val="002060"/>
                </a:solidFill>
                <a:latin typeface="Gill Sans MT" panose="020B0502020104020203" pitchFamily="34" charset="-18"/>
              </a:rPr>
              <a:t>to design </a:t>
            </a:r>
            <a:r>
              <a:rPr lang="sl-SI" sz="4000" dirty="0" err="1" smtClean="0">
                <a:solidFill>
                  <a:srgbClr val="002060"/>
                </a:solidFill>
                <a:latin typeface="Gill Sans MT" panose="020B0502020104020203" pitchFamily="34" charset="-18"/>
              </a:rPr>
              <a:t>the</a:t>
            </a:r>
            <a:r>
              <a:rPr lang="sl-SI" sz="4000" dirty="0" smtClean="0">
                <a:solidFill>
                  <a:srgbClr val="002060"/>
                </a:solidFill>
                <a:latin typeface="Gill Sans MT" panose="020B0502020104020203" pitchFamily="34" charset="-18"/>
              </a:rPr>
              <a:t> </a:t>
            </a:r>
            <a:r>
              <a:rPr lang="sl-SI" sz="4000" dirty="0" err="1" smtClean="0">
                <a:solidFill>
                  <a:srgbClr val="002060"/>
                </a:solidFill>
                <a:latin typeface="Gill Sans MT" panose="020B0502020104020203" pitchFamily="34" charset="-18"/>
              </a:rPr>
              <a:t>complementary</a:t>
            </a:r>
            <a:r>
              <a:rPr lang="sl-SI" sz="4000" dirty="0" smtClean="0">
                <a:solidFill>
                  <a:srgbClr val="002060"/>
                </a:solidFill>
                <a:latin typeface="Gill Sans MT" panose="020B0502020104020203" pitchFamily="34" charset="-18"/>
              </a:rPr>
              <a:t> 5-6 </a:t>
            </a:r>
            <a:r>
              <a:rPr lang="sl-SI" sz="4000" dirty="0" err="1" smtClean="0">
                <a:solidFill>
                  <a:srgbClr val="002060"/>
                </a:solidFill>
                <a:latin typeface="Gill Sans MT" panose="020B0502020104020203" pitchFamily="34" charset="-18"/>
              </a:rPr>
              <a:t>scutoid</a:t>
            </a:r>
            <a:endParaRPr lang="sl-SI" sz="4000" dirty="0" smtClean="0">
              <a:solidFill>
                <a:srgbClr val="002060"/>
              </a:solidFill>
              <a:latin typeface="Gill Sans MT" panose="020B0502020104020203" pitchFamily="34" charset="-18"/>
            </a:endParaRPr>
          </a:p>
          <a:p>
            <a:pPr marL="685800" indent="-685800">
              <a:buFontTx/>
              <a:buChar char="-"/>
            </a:pPr>
            <a:r>
              <a:rPr lang="sl-SI" sz="4000" dirty="0" smtClean="0">
                <a:solidFill>
                  <a:srgbClr val="002060"/>
                </a:solidFill>
                <a:latin typeface="Gill Sans MT" panose="020B0502020104020203" pitchFamily="34" charset="-18"/>
              </a:rPr>
              <a:t>to </a:t>
            </a:r>
            <a:r>
              <a:rPr lang="sl-SI" sz="4000" dirty="0" err="1" smtClean="0">
                <a:solidFill>
                  <a:srgbClr val="002060"/>
                </a:solidFill>
                <a:latin typeface="Gill Sans MT" panose="020B0502020104020203" pitchFamily="34" charset="-18"/>
              </a:rPr>
              <a:t>describe</a:t>
            </a:r>
            <a:r>
              <a:rPr lang="sl-SI" sz="4000" dirty="0" smtClean="0">
                <a:solidFill>
                  <a:srgbClr val="002060"/>
                </a:solidFill>
                <a:latin typeface="Gill Sans MT" panose="020B0502020104020203" pitchFamily="34" charset="-18"/>
              </a:rPr>
              <a:t> </a:t>
            </a:r>
            <a:r>
              <a:rPr lang="sl-SI" sz="4000" dirty="0" err="1" smtClean="0">
                <a:solidFill>
                  <a:srgbClr val="002060"/>
                </a:solidFill>
                <a:latin typeface="Gill Sans MT" panose="020B0502020104020203" pitchFamily="34" charset="-18"/>
              </a:rPr>
              <a:t>the</a:t>
            </a:r>
            <a:r>
              <a:rPr lang="sl-SI" sz="4000" dirty="0" smtClean="0">
                <a:solidFill>
                  <a:srgbClr val="002060"/>
                </a:solidFill>
                <a:latin typeface="Gill Sans MT" panose="020B0502020104020203" pitchFamily="34" charset="-18"/>
              </a:rPr>
              <a:t> </a:t>
            </a:r>
            <a:r>
              <a:rPr lang="sl-SI" sz="4000" dirty="0" err="1" smtClean="0">
                <a:solidFill>
                  <a:srgbClr val="002060"/>
                </a:solidFill>
                <a:latin typeface="Gill Sans MT" panose="020B0502020104020203" pitchFamily="34" charset="-18"/>
              </a:rPr>
              <a:t>properties</a:t>
            </a:r>
            <a:r>
              <a:rPr lang="sl-SI" sz="4000" dirty="0" smtClean="0">
                <a:solidFill>
                  <a:srgbClr val="002060"/>
                </a:solidFill>
                <a:latin typeface="Gill Sans MT" panose="020B0502020104020203" pitchFamily="34" charset="-18"/>
              </a:rPr>
              <a:t> </a:t>
            </a:r>
            <a:r>
              <a:rPr lang="sl-SI" sz="4000" dirty="0" err="1" smtClean="0">
                <a:solidFill>
                  <a:srgbClr val="002060"/>
                </a:solidFill>
                <a:latin typeface="Gill Sans MT" panose="020B0502020104020203" pitchFamily="34" charset="-18"/>
              </a:rPr>
              <a:t>of</a:t>
            </a:r>
            <a:r>
              <a:rPr lang="sl-SI" sz="4000" dirty="0" smtClean="0">
                <a:solidFill>
                  <a:srgbClr val="002060"/>
                </a:solidFill>
                <a:latin typeface="Gill Sans MT" panose="020B0502020104020203" pitchFamily="34" charset="-18"/>
              </a:rPr>
              <a:t> </a:t>
            </a:r>
            <a:r>
              <a:rPr lang="sl-SI" sz="4000" dirty="0" err="1" smtClean="0">
                <a:solidFill>
                  <a:srgbClr val="002060"/>
                </a:solidFill>
                <a:latin typeface="Gill Sans MT" panose="020B0502020104020203" pitchFamily="34" charset="-18"/>
              </a:rPr>
              <a:t>the</a:t>
            </a:r>
            <a:r>
              <a:rPr lang="sl-SI" sz="4000" dirty="0" smtClean="0">
                <a:solidFill>
                  <a:srgbClr val="002060"/>
                </a:solidFill>
                <a:latin typeface="Gill Sans MT" panose="020B0502020104020203" pitchFamily="34" charset="-18"/>
              </a:rPr>
              <a:t> </a:t>
            </a:r>
            <a:r>
              <a:rPr lang="sl-SI" sz="4000" dirty="0" err="1" smtClean="0">
                <a:solidFill>
                  <a:srgbClr val="002060"/>
                </a:solidFill>
                <a:latin typeface="Gill Sans MT" panose="020B0502020104020203" pitchFamily="34" charset="-18"/>
              </a:rPr>
              <a:t>scutoid</a:t>
            </a:r>
            <a:endParaRPr lang="sl-SI" sz="4000" dirty="0">
              <a:solidFill>
                <a:srgbClr val="002060"/>
              </a:solidFill>
              <a:latin typeface="Gill Sans MT" panose="020B0502020104020203" pitchFamily="34" charset="-18"/>
            </a:endParaRPr>
          </a:p>
          <a:p>
            <a:pPr marL="685800" indent="-685800">
              <a:buFontTx/>
              <a:buChar char="-"/>
            </a:pPr>
            <a:endParaRPr lang="sl-SI" sz="4000" dirty="0" smtClean="0">
              <a:solidFill>
                <a:srgbClr val="002060"/>
              </a:solidFill>
              <a:latin typeface="Gill Sans MT" panose="020B0502020104020203" pitchFamily="34" charset="-18"/>
            </a:endParaRPr>
          </a:p>
          <a:p>
            <a:pPr marL="685800" indent="-685800">
              <a:buFontTx/>
              <a:buChar char="-"/>
            </a:pPr>
            <a:r>
              <a:rPr lang="sl-SI" sz="4000" dirty="0">
                <a:solidFill>
                  <a:srgbClr val="002060"/>
                </a:solidFill>
                <a:latin typeface="Gill Sans MT" panose="020B0502020104020203" pitchFamily="34" charset="-18"/>
              </a:rPr>
              <a:t>to design </a:t>
            </a:r>
            <a:r>
              <a:rPr lang="sl-SI" sz="4000" dirty="0" err="1">
                <a:solidFill>
                  <a:srgbClr val="002060"/>
                </a:solidFill>
                <a:latin typeface="Gill Sans MT" panose="020B0502020104020203" pitchFamily="34" charset="-18"/>
              </a:rPr>
              <a:t>the</a:t>
            </a:r>
            <a:r>
              <a:rPr lang="sl-SI" sz="4000" dirty="0">
                <a:solidFill>
                  <a:srgbClr val="002060"/>
                </a:solidFill>
                <a:latin typeface="Gill Sans MT" panose="020B0502020104020203" pitchFamily="34" charset="-18"/>
              </a:rPr>
              <a:t> </a:t>
            </a:r>
            <a:r>
              <a:rPr lang="sl-SI" sz="4000" dirty="0" err="1">
                <a:solidFill>
                  <a:srgbClr val="002060"/>
                </a:solidFill>
                <a:latin typeface="Gill Sans MT" panose="020B0502020104020203" pitchFamily="34" charset="-18"/>
              </a:rPr>
              <a:t>complementary</a:t>
            </a:r>
            <a:r>
              <a:rPr lang="sl-SI" sz="4000" dirty="0">
                <a:solidFill>
                  <a:srgbClr val="002060"/>
                </a:solidFill>
                <a:latin typeface="Gill Sans MT" panose="020B0502020104020203" pitchFamily="34" charset="-18"/>
              </a:rPr>
              <a:t> </a:t>
            </a:r>
            <a:r>
              <a:rPr lang="sl-SI" sz="4000" dirty="0" err="1" smtClean="0">
                <a:solidFill>
                  <a:srgbClr val="002060"/>
                </a:solidFill>
                <a:latin typeface="Gill Sans MT" panose="020B0502020104020203" pitchFamily="34" charset="-18"/>
              </a:rPr>
              <a:t>scutoid</a:t>
            </a:r>
            <a:r>
              <a:rPr lang="sl-SI" sz="4000" dirty="0" smtClean="0">
                <a:solidFill>
                  <a:srgbClr val="002060"/>
                </a:solidFill>
                <a:latin typeface="Gill Sans MT" panose="020B0502020104020203" pitchFamily="34" charset="-18"/>
              </a:rPr>
              <a:t> 4-5 </a:t>
            </a:r>
            <a:r>
              <a:rPr lang="sl-SI" sz="4000" dirty="0" err="1" smtClean="0">
                <a:solidFill>
                  <a:srgbClr val="002060"/>
                </a:solidFill>
                <a:latin typeface="Gill Sans MT" panose="020B0502020104020203" pitchFamily="34" charset="-18"/>
              </a:rPr>
              <a:t>and</a:t>
            </a:r>
            <a:r>
              <a:rPr lang="sl-SI" sz="4000" dirty="0" smtClean="0">
                <a:solidFill>
                  <a:srgbClr val="002060"/>
                </a:solidFill>
                <a:latin typeface="Gill Sans MT" panose="020B0502020104020203" pitchFamily="34" charset="-18"/>
              </a:rPr>
              <a:t> 3-4</a:t>
            </a:r>
          </a:p>
          <a:p>
            <a:pPr marL="685800" indent="-685800">
              <a:buFontTx/>
              <a:buChar char="-"/>
            </a:pPr>
            <a:r>
              <a:rPr lang="sl-SI" sz="4000" dirty="0" smtClean="0">
                <a:solidFill>
                  <a:srgbClr val="002060"/>
                </a:solidFill>
                <a:latin typeface="Gill Sans MT" panose="020B0502020104020203" pitchFamily="34" charset="-18"/>
              </a:rPr>
              <a:t>to put </a:t>
            </a:r>
            <a:r>
              <a:rPr lang="sl-SI" sz="4000" dirty="0" err="1" smtClean="0">
                <a:solidFill>
                  <a:srgbClr val="002060"/>
                </a:solidFill>
                <a:latin typeface="Gill Sans MT" panose="020B0502020104020203" pitchFamily="34" charset="-18"/>
              </a:rPr>
              <a:t>forward</a:t>
            </a:r>
            <a:r>
              <a:rPr lang="sl-SI" sz="4000" dirty="0" smtClean="0">
                <a:solidFill>
                  <a:srgbClr val="002060"/>
                </a:solidFill>
                <a:latin typeface="Gill Sans MT" panose="020B0502020104020203" pitchFamily="34" charset="-18"/>
              </a:rPr>
              <a:t> as </a:t>
            </a:r>
            <a:r>
              <a:rPr lang="sl-SI" sz="4000" dirty="0" err="1" smtClean="0">
                <a:solidFill>
                  <a:srgbClr val="002060"/>
                </a:solidFill>
                <a:latin typeface="Gill Sans MT" panose="020B0502020104020203" pitchFamily="34" charset="-18"/>
              </a:rPr>
              <a:t>many</a:t>
            </a:r>
            <a:r>
              <a:rPr lang="sl-SI" sz="4000" dirty="0" smtClean="0">
                <a:solidFill>
                  <a:srgbClr val="002060"/>
                </a:solidFill>
                <a:latin typeface="Gill Sans MT" panose="020B0502020104020203" pitchFamily="34" charset="-18"/>
              </a:rPr>
              <a:t> </a:t>
            </a:r>
            <a:r>
              <a:rPr lang="sl-SI" sz="4000" dirty="0" err="1" smtClean="0">
                <a:solidFill>
                  <a:srgbClr val="002060"/>
                </a:solidFill>
                <a:latin typeface="Gill Sans MT" panose="020B0502020104020203" pitchFamily="34" charset="-18"/>
              </a:rPr>
              <a:t>problems</a:t>
            </a:r>
            <a:r>
              <a:rPr lang="sl-SI" sz="4000" dirty="0" smtClean="0">
                <a:solidFill>
                  <a:srgbClr val="002060"/>
                </a:solidFill>
                <a:latin typeface="Gill Sans MT" panose="020B0502020104020203" pitchFamily="34" charset="-18"/>
              </a:rPr>
              <a:t> as </a:t>
            </a:r>
            <a:r>
              <a:rPr lang="sl-SI" sz="4000" dirty="0" err="1" smtClean="0">
                <a:solidFill>
                  <a:srgbClr val="002060"/>
                </a:solidFill>
                <a:latin typeface="Gill Sans MT" panose="020B0502020104020203" pitchFamily="34" charset="-18"/>
              </a:rPr>
              <a:t>possible</a:t>
            </a:r>
            <a:r>
              <a:rPr lang="sl-SI" sz="4000" dirty="0" smtClean="0">
                <a:solidFill>
                  <a:srgbClr val="002060"/>
                </a:solidFill>
                <a:latin typeface="Gill Sans MT" panose="020B0502020104020203" pitchFamily="34" charset="-18"/>
              </a:rPr>
              <a:t> </a:t>
            </a:r>
            <a:r>
              <a:rPr lang="sl-SI" sz="4000" dirty="0" err="1" smtClean="0">
                <a:solidFill>
                  <a:srgbClr val="002060"/>
                </a:solidFill>
                <a:latin typeface="Gill Sans MT" panose="020B0502020104020203" pitchFamily="34" charset="-18"/>
              </a:rPr>
              <a:t>and</a:t>
            </a:r>
            <a:r>
              <a:rPr lang="sl-SI" sz="4000" dirty="0" smtClean="0">
                <a:solidFill>
                  <a:srgbClr val="002060"/>
                </a:solidFill>
                <a:latin typeface="Gill Sans MT" panose="020B0502020104020203" pitchFamily="34" charset="-18"/>
              </a:rPr>
              <a:t> </a:t>
            </a:r>
            <a:br>
              <a:rPr lang="sl-SI" sz="4000" dirty="0" smtClean="0">
                <a:solidFill>
                  <a:srgbClr val="002060"/>
                </a:solidFill>
                <a:latin typeface="Gill Sans MT" panose="020B0502020104020203" pitchFamily="34" charset="-18"/>
              </a:rPr>
            </a:br>
            <a:r>
              <a:rPr lang="sl-SI" sz="4000" dirty="0" err="1" smtClean="0">
                <a:solidFill>
                  <a:srgbClr val="002060"/>
                </a:solidFill>
                <a:latin typeface="Gill Sans MT" panose="020B0502020104020203" pitchFamily="34" charset="-18"/>
              </a:rPr>
              <a:t>find</a:t>
            </a:r>
            <a:r>
              <a:rPr lang="sl-SI" sz="4000" dirty="0" smtClean="0">
                <a:solidFill>
                  <a:srgbClr val="002060"/>
                </a:solidFill>
                <a:latin typeface="Gill Sans MT" panose="020B0502020104020203" pitchFamily="34" charset="-18"/>
              </a:rPr>
              <a:t> </a:t>
            </a:r>
            <a:r>
              <a:rPr lang="sl-SI" sz="4000" dirty="0" err="1" smtClean="0">
                <a:solidFill>
                  <a:srgbClr val="002060"/>
                </a:solidFill>
                <a:latin typeface="Gill Sans MT" panose="020B0502020104020203" pitchFamily="34" charset="-18"/>
              </a:rPr>
              <a:t>solutions</a:t>
            </a:r>
            <a:r>
              <a:rPr lang="sl-SI" sz="4000" dirty="0" smtClean="0">
                <a:solidFill>
                  <a:srgbClr val="002060"/>
                </a:solidFill>
                <a:latin typeface="Gill Sans MT" panose="020B0502020104020203" pitchFamily="34" charset="-18"/>
              </a:rPr>
              <a:t> </a:t>
            </a:r>
            <a:r>
              <a:rPr lang="sl-SI" sz="4000" dirty="0" err="1" smtClean="0">
                <a:solidFill>
                  <a:srgbClr val="002060"/>
                </a:solidFill>
                <a:latin typeface="Gill Sans MT" panose="020B0502020104020203" pitchFamily="34" charset="-18"/>
              </a:rPr>
              <a:t>for</a:t>
            </a:r>
            <a:r>
              <a:rPr lang="sl-SI" sz="4000" dirty="0" smtClean="0">
                <a:solidFill>
                  <a:srgbClr val="002060"/>
                </a:solidFill>
                <a:latin typeface="Gill Sans MT" panose="020B0502020104020203" pitchFamily="34" charset="-18"/>
              </a:rPr>
              <a:t> </a:t>
            </a:r>
            <a:r>
              <a:rPr lang="sl-SI" sz="4000" dirty="0" err="1" smtClean="0">
                <a:solidFill>
                  <a:srgbClr val="002060"/>
                </a:solidFill>
                <a:latin typeface="Gill Sans MT" panose="020B0502020104020203" pitchFamily="34" charset="-18"/>
              </a:rPr>
              <a:t>them</a:t>
            </a:r>
            <a:endParaRPr lang="sl-SI" sz="4000" dirty="0">
              <a:solidFill>
                <a:srgbClr val="002060"/>
              </a:solidFill>
              <a:latin typeface="Gill Sans MT" panose="020B0502020104020203" pitchFamily="34" charset="-18"/>
            </a:endParaRPr>
          </a:p>
        </p:txBody>
      </p:sp>
      <p:pic>
        <p:nvPicPr>
          <p:cNvPr id="6" name="Slika 5"/>
          <p:cNvPicPr>
            <a:picLocks noChangeAspect="1"/>
          </p:cNvPicPr>
          <p:nvPr/>
        </p:nvPicPr>
        <p:blipFill>
          <a:blip r:embed="rId2"/>
          <a:stretch>
            <a:fillRect/>
          </a:stretch>
        </p:blipFill>
        <p:spPr>
          <a:xfrm>
            <a:off x="6395421" y="828093"/>
            <a:ext cx="4264118" cy="2109977"/>
          </a:xfrm>
          <a:prstGeom prst="rect">
            <a:avLst/>
          </a:prstGeom>
        </p:spPr>
      </p:pic>
    </p:spTree>
    <p:extLst>
      <p:ext uri="{BB962C8B-B14F-4D97-AF65-F5344CB8AC3E}">
        <p14:creationId xmlns:p14="http://schemas.microsoft.com/office/powerpoint/2010/main" val="2208845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419549" y="736901"/>
            <a:ext cx="10568241" cy="6494085"/>
          </a:xfrm>
          <a:prstGeom prst="rect">
            <a:avLst/>
          </a:prstGeom>
          <a:noFill/>
        </p:spPr>
        <p:txBody>
          <a:bodyPr wrap="square" rtlCol="0">
            <a:spAutoFit/>
          </a:bodyPr>
          <a:lstStyle/>
          <a:p>
            <a:r>
              <a:rPr lang="sl-SI" sz="4800" dirty="0" err="1" smtClean="0">
                <a:solidFill>
                  <a:srgbClr val="002060"/>
                </a:solidFill>
                <a:latin typeface="Gill Sans MT" panose="020B0502020104020203" pitchFamily="34" charset="-18"/>
              </a:rPr>
              <a:t>Methods</a:t>
            </a:r>
            <a:r>
              <a:rPr lang="sl-SI" sz="4800" dirty="0" smtClean="0">
                <a:solidFill>
                  <a:srgbClr val="002060"/>
                </a:solidFill>
                <a:latin typeface="Gill Sans MT" panose="020B0502020104020203" pitchFamily="34" charset="-18"/>
              </a:rPr>
              <a:t>:</a:t>
            </a:r>
          </a:p>
          <a:p>
            <a:endParaRPr lang="sl-SI" sz="4800" dirty="0" smtClean="0">
              <a:solidFill>
                <a:srgbClr val="002060"/>
              </a:solidFill>
              <a:latin typeface="Gill Sans MT" panose="020B0502020104020203" pitchFamily="34" charset="-18"/>
            </a:endParaRPr>
          </a:p>
          <a:p>
            <a:pPr marL="685800" indent="-685800">
              <a:buFontTx/>
              <a:buChar char="-"/>
            </a:pPr>
            <a:r>
              <a:rPr lang="sl-SI" sz="4000" dirty="0" err="1" smtClean="0">
                <a:solidFill>
                  <a:srgbClr val="002060"/>
                </a:solidFill>
                <a:latin typeface="Gill Sans MT" panose="020B0502020104020203" pitchFamily="34" charset="-18"/>
              </a:rPr>
              <a:t>work</a:t>
            </a:r>
            <a:r>
              <a:rPr lang="sl-SI" sz="4000" dirty="0" smtClean="0">
                <a:solidFill>
                  <a:srgbClr val="002060"/>
                </a:solidFill>
                <a:latin typeface="Gill Sans MT" panose="020B0502020104020203" pitchFamily="34" charset="-18"/>
              </a:rPr>
              <a:t> </a:t>
            </a:r>
            <a:r>
              <a:rPr lang="sl-SI" sz="4000" dirty="0" err="1" smtClean="0">
                <a:solidFill>
                  <a:srgbClr val="002060"/>
                </a:solidFill>
                <a:latin typeface="Gill Sans MT" panose="020B0502020104020203" pitchFamily="34" charset="-18"/>
              </a:rPr>
              <a:t>according</a:t>
            </a:r>
            <a:r>
              <a:rPr lang="sl-SI" sz="4000" dirty="0" smtClean="0">
                <a:solidFill>
                  <a:srgbClr val="002060"/>
                </a:solidFill>
                <a:latin typeface="Gill Sans MT" panose="020B0502020104020203" pitchFamily="34" charset="-18"/>
              </a:rPr>
              <a:t> to </a:t>
            </a:r>
            <a:r>
              <a:rPr lang="sl-SI" sz="4000" dirty="0" err="1" smtClean="0">
                <a:solidFill>
                  <a:srgbClr val="002060"/>
                </a:solidFill>
                <a:latin typeface="Gill Sans MT" panose="020B0502020104020203" pitchFamily="34" charset="-18"/>
              </a:rPr>
              <a:t>the</a:t>
            </a:r>
            <a:r>
              <a:rPr lang="sl-SI" sz="4000" dirty="0" smtClean="0">
                <a:solidFill>
                  <a:srgbClr val="002060"/>
                </a:solidFill>
                <a:latin typeface="Gill Sans MT" panose="020B0502020104020203" pitchFamily="34" charset="-18"/>
              </a:rPr>
              <a:t> original </a:t>
            </a:r>
            <a:r>
              <a:rPr lang="sl-SI" sz="4000" dirty="0" err="1" smtClean="0">
                <a:solidFill>
                  <a:srgbClr val="002060"/>
                </a:solidFill>
                <a:latin typeface="Gill Sans MT" panose="020B0502020104020203" pitchFamily="34" charset="-18"/>
              </a:rPr>
              <a:t>article</a:t>
            </a:r>
            <a:r>
              <a:rPr lang="sl-SI" sz="4000" dirty="0" smtClean="0">
                <a:solidFill>
                  <a:srgbClr val="002060"/>
                </a:solidFill>
                <a:latin typeface="Gill Sans MT" panose="020B0502020104020203" pitchFamily="34" charset="-18"/>
              </a:rPr>
              <a:t> </a:t>
            </a:r>
            <a:r>
              <a:rPr lang="sl-SI" sz="4000" dirty="0" err="1" smtClean="0">
                <a:solidFill>
                  <a:srgbClr val="002060"/>
                </a:solidFill>
                <a:latin typeface="Gill Sans MT" panose="020B0502020104020203" pitchFamily="34" charset="-18"/>
              </a:rPr>
              <a:t>and</a:t>
            </a:r>
            <a:r>
              <a:rPr lang="sl-SI" sz="4000" dirty="0" smtClean="0">
                <a:solidFill>
                  <a:srgbClr val="002060"/>
                </a:solidFill>
                <a:latin typeface="Gill Sans MT" panose="020B0502020104020203" pitchFamily="34" charset="-18"/>
              </a:rPr>
              <a:t> internet </a:t>
            </a:r>
            <a:r>
              <a:rPr lang="sl-SI" sz="4000" dirty="0" err="1" smtClean="0">
                <a:solidFill>
                  <a:srgbClr val="002060"/>
                </a:solidFill>
                <a:latin typeface="Gill Sans MT" panose="020B0502020104020203" pitchFamily="34" charset="-18"/>
              </a:rPr>
              <a:t>sources</a:t>
            </a:r>
            <a:r>
              <a:rPr lang="sl-SI" sz="4000" dirty="0" smtClean="0">
                <a:solidFill>
                  <a:srgbClr val="002060"/>
                </a:solidFill>
                <a:latin typeface="Gill Sans MT" panose="020B0502020104020203" pitchFamily="34" charset="-18"/>
              </a:rPr>
              <a:t> </a:t>
            </a:r>
          </a:p>
          <a:p>
            <a:pPr marL="685800" indent="-685800">
              <a:buFontTx/>
              <a:buChar char="-"/>
            </a:pPr>
            <a:r>
              <a:rPr lang="sl-SI" sz="4000" dirty="0" err="1">
                <a:solidFill>
                  <a:srgbClr val="002060"/>
                </a:solidFill>
                <a:latin typeface="Gill Sans MT" panose="020B0502020104020203" pitchFamily="34" charset="-18"/>
              </a:rPr>
              <a:t>f</a:t>
            </a:r>
            <a:r>
              <a:rPr lang="sl-SI" sz="4000" dirty="0" err="1" smtClean="0">
                <a:solidFill>
                  <a:srgbClr val="002060"/>
                </a:solidFill>
                <a:latin typeface="Gill Sans MT" panose="020B0502020104020203" pitchFamily="34" charset="-18"/>
              </a:rPr>
              <a:t>orming</a:t>
            </a:r>
            <a:r>
              <a:rPr lang="sl-SI" sz="4000" dirty="0" smtClean="0">
                <a:solidFill>
                  <a:srgbClr val="002060"/>
                </a:solidFill>
                <a:latin typeface="Gill Sans MT" panose="020B0502020104020203" pitchFamily="34" charset="-18"/>
              </a:rPr>
              <a:t> </a:t>
            </a:r>
            <a:r>
              <a:rPr lang="sl-SI" sz="4000" dirty="0" err="1" smtClean="0">
                <a:solidFill>
                  <a:srgbClr val="002060"/>
                </a:solidFill>
                <a:latin typeface="Gill Sans MT" panose="020B0502020104020203" pitchFamily="34" charset="-18"/>
              </a:rPr>
              <a:t>hypotheses</a:t>
            </a:r>
            <a:r>
              <a:rPr lang="sl-SI" sz="4000" dirty="0" smtClean="0">
                <a:solidFill>
                  <a:srgbClr val="002060"/>
                </a:solidFill>
                <a:latin typeface="Gill Sans MT" panose="020B0502020104020203" pitchFamily="34" charset="-18"/>
              </a:rPr>
              <a:t> </a:t>
            </a:r>
            <a:r>
              <a:rPr lang="sl-SI" sz="4000" dirty="0" err="1" smtClean="0">
                <a:solidFill>
                  <a:srgbClr val="002060"/>
                </a:solidFill>
                <a:latin typeface="Gill Sans MT" panose="020B0502020104020203" pitchFamily="34" charset="-18"/>
              </a:rPr>
              <a:t>using</a:t>
            </a:r>
            <a:r>
              <a:rPr lang="sl-SI" sz="4000" dirty="0" smtClean="0">
                <a:solidFill>
                  <a:srgbClr val="002060"/>
                </a:solidFill>
                <a:latin typeface="Gill Sans MT" panose="020B0502020104020203" pitchFamily="34" charset="-18"/>
              </a:rPr>
              <a:t> 3D </a:t>
            </a:r>
            <a:r>
              <a:rPr lang="sl-SI" sz="4000" dirty="0" err="1" smtClean="0">
                <a:solidFill>
                  <a:srgbClr val="002060"/>
                </a:solidFill>
                <a:latin typeface="Gill Sans MT" panose="020B0502020104020203" pitchFamily="34" charset="-18"/>
              </a:rPr>
              <a:t>models</a:t>
            </a:r>
            <a:r>
              <a:rPr lang="sl-SI" sz="4000" dirty="0" smtClean="0">
                <a:solidFill>
                  <a:srgbClr val="002060"/>
                </a:solidFill>
                <a:latin typeface="Gill Sans MT" panose="020B0502020104020203" pitchFamily="34" charset="-18"/>
              </a:rPr>
              <a:t>, </a:t>
            </a:r>
            <a:r>
              <a:rPr lang="sl-SI" sz="4000" dirty="0" err="1" smtClean="0">
                <a:solidFill>
                  <a:srgbClr val="002060"/>
                </a:solidFill>
                <a:latin typeface="Gill Sans MT" panose="020B0502020104020203" pitchFamily="34" charset="-18"/>
              </a:rPr>
              <a:t>constructed</a:t>
            </a:r>
            <a:r>
              <a:rPr lang="sl-SI" sz="4000" dirty="0" smtClean="0">
                <a:solidFill>
                  <a:srgbClr val="002060"/>
                </a:solidFill>
                <a:latin typeface="Gill Sans MT" panose="020B0502020104020203" pitchFamily="34" charset="-18"/>
              </a:rPr>
              <a:t> in </a:t>
            </a:r>
            <a:r>
              <a:rPr lang="sl-SI" sz="4000" dirty="0" err="1" smtClean="0">
                <a:solidFill>
                  <a:srgbClr val="002060"/>
                </a:solidFill>
                <a:latin typeface="Gill Sans MT" panose="020B0502020104020203" pitchFamily="34" charset="-18"/>
              </a:rPr>
              <a:t>programme</a:t>
            </a:r>
            <a:r>
              <a:rPr lang="sl-SI" sz="4000" dirty="0" smtClean="0">
                <a:solidFill>
                  <a:srgbClr val="002060"/>
                </a:solidFill>
                <a:latin typeface="Gill Sans MT" panose="020B0502020104020203" pitchFamily="34" charset="-18"/>
              </a:rPr>
              <a:t/>
            </a:r>
            <a:br>
              <a:rPr lang="sl-SI" sz="4000" dirty="0" smtClean="0">
                <a:solidFill>
                  <a:srgbClr val="002060"/>
                </a:solidFill>
                <a:latin typeface="Gill Sans MT" panose="020B0502020104020203" pitchFamily="34" charset="-18"/>
              </a:rPr>
            </a:br>
            <a:r>
              <a:rPr lang="sl-SI" sz="4000" dirty="0" smtClean="0">
                <a:solidFill>
                  <a:srgbClr val="002060"/>
                </a:solidFill>
                <a:latin typeface="Gill Sans MT" panose="020B0502020104020203" pitchFamily="34" charset="-18"/>
              </a:rPr>
              <a:t>SOLID</a:t>
            </a:r>
            <a:r>
              <a:rPr lang="sl-SI" sz="4000" i="1" dirty="0" smtClean="0">
                <a:solidFill>
                  <a:srgbClr val="002060"/>
                </a:solidFill>
                <a:latin typeface="Gill Sans MT" panose="020B0502020104020203" pitchFamily="34" charset="-18"/>
              </a:rPr>
              <a:t>WORKS </a:t>
            </a:r>
            <a:r>
              <a:rPr lang="sl-SI" sz="4000" dirty="0" err="1" smtClean="0">
                <a:solidFill>
                  <a:srgbClr val="002060"/>
                </a:solidFill>
                <a:latin typeface="Gill Sans MT" panose="020B0502020104020203" pitchFamily="34" charset="-18"/>
              </a:rPr>
              <a:t>and</a:t>
            </a:r>
            <a:r>
              <a:rPr lang="sl-SI" sz="4000" dirty="0" smtClean="0">
                <a:solidFill>
                  <a:srgbClr val="002060"/>
                </a:solidFill>
                <a:latin typeface="Gill Sans MT" panose="020B0502020104020203" pitchFamily="34" charset="-18"/>
              </a:rPr>
              <a:t> </a:t>
            </a:r>
            <a:r>
              <a:rPr lang="sl-SI" sz="4000" dirty="0" err="1" smtClean="0">
                <a:solidFill>
                  <a:srgbClr val="002060"/>
                </a:solidFill>
                <a:latin typeface="Gill Sans MT" panose="020B0502020104020203" pitchFamily="34" charset="-18"/>
              </a:rPr>
              <a:t>printed</a:t>
            </a:r>
            <a:r>
              <a:rPr lang="sl-SI" sz="4000" dirty="0" smtClean="0">
                <a:solidFill>
                  <a:srgbClr val="002060"/>
                </a:solidFill>
                <a:latin typeface="Gill Sans MT" panose="020B0502020104020203" pitchFamily="34" charset="-18"/>
              </a:rPr>
              <a:t> </a:t>
            </a:r>
            <a:r>
              <a:rPr lang="sl-SI" sz="4000" dirty="0" err="1" smtClean="0">
                <a:solidFill>
                  <a:srgbClr val="002060"/>
                </a:solidFill>
                <a:latin typeface="Gill Sans MT" panose="020B0502020104020203" pitchFamily="34" charset="-18"/>
              </a:rPr>
              <a:t>by</a:t>
            </a:r>
            <a:r>
              <a:rPr lang="sl-SI" sz="4000" dirty="0" smtClean="0">
                <a:solidFill>
                  <a:srgbClr val="002060"/>
                </a:solidFill>
                <a:latin typeface="Gill Sans MT" panose="020B0502020104020203" pitchFamily="34" charset="-18"/>
              </a:rPr>
              <a:t> 3D printer </a:t>
            </a:r>
          </a:p>
          <a:p>
            <a:pPr marL="685800" indent="-685800">
              <a:buFontTx/>
              <a:buChar char="-"/>
            </a:pPr>
            <a:r>
              <a:rPr lang="sl-SI" sz="4000" dirty="0" err="1" smtClean="0">
                <a:solidFill>
                  <a:srgbClr val="002060"/>
                </a:solidFill>
                <a:latin typeface="Gill Sans MT" panose="020B0502020104020203" pitchFamily="34" charset="-18"/>
              </a:rPr>
              <a:t>mathemathical</a:t>
            </a:r>
            <a:r>
              <a:rPr lang="sl-SI" sz="4000" dirty="0" smtClean="0">
                <a:solidFill>
                  <a:srgbClr val="002060"/>
                </a:solidFill>
                <a:latin typeface="Gill Sans MT" panose="020B0502020104020203" pitchFamily="34" charset="-18"/>
              </a:rPr>
              <a:t> </a:t>
            </a:r>
            <a:r>
              <a:rPr lang="sl-SI" sz="4000" dirty="0" err="1" smtClean="0">
                <a:solidFill>
                  <a:srgbClr val="002060"/>
                </a:solidFill>
                <a:latin typeface="Gill Sans MT" panose="020B0502020104020203" pitchFamily="34" charset="-18"/>
              </a:rPr>
              <a:t>calculations</a:t>
            </a:r>
            <a:r>
              <a:rPr lang="sl-SI" sz="4000" dirty="0" smtClean="0">
                <a:solidFill>
                  <a:srgbClr val="002060"/>
                </a:solidFill>
                <a:latin typeface="Gill Sans MT" panose="020B0502020104020203" pitchFamily="34" charset="-18"/>
              </a:rPr>
              <a:t> </a:t>
            </a:r>
            <a:r>
              <a:rPr lang="sl-SI" sz="4000" dirty="0" err="1" smtClean="0">
                <a:solidFill>
                  <a:srgbClr val="002060"/>
                </a:solidFill>
                <a:latin typeface="Gill Sans MT" panose="020B0502020104020203" pitchFamily="34" charset="-18"/>
              </a:rPr>
              <a:t>and</a:t>
            </a:r>
            <a:r>
              <a:rPr lang="sl-SI" sz="4000" dirty="0" smtClean="0">
                <a:solidFill>
                  <a:srgbClr val="002060"/>
                </a:solidFill>
                <a:latin typeface="Gill Sans MT" panose="020B0502020104020203" pitchFamily="34" charset="-18"/>
              </a:rPr>
              <a:t> </a:t>
            </a:r>
            <a:r>
              <a:rPr lang="sl-SI" sz="4000" dirty="0" err="1" smtClean="0">
                <a:solidFill>
                  <a:srgbClr val="002060"/>
                </a:solidFill>
                <a:latin typeface="Gill Sans MT" panose="020B0502020104020203" pitchFamily="34" charset="-18"/>
              </a:rPr>
              <a:t>proving</a:t>
            </a:r>
            <a:r>
              <a:rPr lang="sl-SI" sz="4000" dirty="0" smtClean="0">
                <a:solidFill>
                  <a:srgbClr val="002060"/>
                </a:solidFill>
                <a:latin typeface="Gill Sans MT" panose="020B0502020104020203" pitchFamily="34" charset="-18"/>
              </a:rPr>
              <a:t> </a:t>
            </a:r>
            <a:r>
              <a:rPr lang="sl-SI" sz="4000" dirty="0" err="1" smtClean="0">
                <a:solidFill>
                  <a:srgbClr val="002060"/>
                </a:solidFill>
                <a:latin typeface="Gill Sans MT" panose="020B0502020104020203" pitchFamily="34" charset="-18"/>
              </a:rPr>
              <a:t>the</a:t>
            </a:r>
            <a:r>
              <a:rPr lang="sl-SI" sz="4000" dirty="0" smtClean="0">
                <a:solidFill>
                  <a:srgbClr val="002060"/>
                </a:solidFill>
                <a:latin typeface="Gill Sans MT" panose="020B0502020104020203" pitchFamily="34" charset="-18"/>
              </a:rPr>
              <a:t> </a:t>
            </a:r>
            <a:r>
              <a:rPr lang="sl-SI" sz="4000" dirty="0" err="1" smtClean="0">
                <a:solidFill>
                  <a:srgbClr val="002060"/>
                </a:solidFill>
                <a:latin typeface="Gill Sans MT" panose="020B0502020104020203" pitchFamily="34" charset="-18"/>
              </a:rPr>
              <a:t>hypotheses</a:t>
            </a:r>
            <a:endParaRPr lang="sl-SI" sz="4000" dirty="0">
              <a:solidFill>
                <a:srgbClr val="002060"/>
              </a:solidFill>
              <a:latin typeface="Gill Sans MT" panose="020B0502020104020203" pitchFamily="34" charset="-18"/>
            </a:endParaRPr>
          </a:p>
          <a:p>
            <a:pPr marL="685800" indent="-685800">
              <a:buFontTx/>
              <a:buChar char="-"/>
            </a:pPr>
            <a:endParaRPr lang="sl-SI" sz="4000" dirty="0" smtClean="0">
              <a:solidFill>
                <a:srgbClr val="C00000"/>
              </a:solidFill>
              <a:latin typeface="Gill Sans MT" panose="020B0502020104020203" pitchFamily="34" charset="-18"/>
            </a:endParaRPr>
          </a:p>
        </p:txBody>
      </p:sp>
    </p:spTree>
    <p:extLst>
      <p:ext uri="{BB962C8B-B14F-4D97-AF65-F5344CB8AC3E}">
        <p14:creationId xmlns:p14="http://schemas.microsoft.com/office/powerpoint/2010/main" val="40069878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4383740" y="2963732"/>
            <a:ext cx="2610908" cy="830997"/>
          </a:xfrm>
          <a:prstGeom prst="rect">
            <a:avLst/>
          </a:prstGeom>
          <a:noFill/>
        </p:spPr>
        <p:txBody>
          <a:bodyPr wrap="none" rtlCol="0">
            <a:spAutoFit/>
          </a:bodyPr>
          <a:lstStyle/>
          <a:p>
            <a:r>
              <a:rPr lang="sl-SI" sz="4800" dirty="0" smtClean="0">
                <a:solidFill>
                  <a:schemeClr val="tx2"/>
                </a:solidFill>
                <a:latin typeface="Gill Sans MT" panose="020B0502020104020203" pitchFamily="34" charset="-18"/>
              </a:rPr>
              <a:t>RESULTS:</a:t>
            </a:r>
            <a:endParaRPr lang="sl-SI" sz="4800" dirty="0">
              <a:solidFill>
                <a:schemeClr val="tx2"/>
              </a:solidFill>
              <a:latin typeface="Gill Sans MT" panose="020B0502020104020203" pitchFamily="34" charset="-18"/>
            </a:endParaRPr>
          </a:p>
        </p:txBody>
      </p:sp>
    </p:spTree>
    <p:extLst>
      <p:ext uri="{BB962C8B-B14F-4D97-AF65-F5344CB8AC3E}">
        <p14:creationId xmlns:p14="http://schemas.microsoft.com/office/powerpoint/2010/main" val="33561659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2608730" y="268941"/>
            <a:ext cx="7017690" cy="830997"/>
          </a:xfrm>
          <a:prstGeom prst="rect">
            <a:avLst/>
          </a:prstGeom>
          <a:noFill/>
        </p:spPr>
        <p:txBody>
          <a:bodyPr wrap="none" rtlCol="0">
            <a:spAutoFit/>
          </a:bodyPr>
          <a:lstStyle/>
          <a:p>
            <a:r>
              <a:rPr lang="sl-SI" sz="4800" dirty="0" smtClean="0">
                <a:solidFill>
                  <a:schemeClr val="tx2"/>
                </a:solidFill>
                <a:latin typeface="Gill Sans MT" panose="020B0502020104020203" pitchFamily="34" charset="-18"/>
              </a:rPr>
              <a:t>ORDINARY SCUTOID 5-6</a:t>
            </a:r>
          </a:p>
        </p:txBody>
      </p:sp>
      <p:pic>
        <p:nvPicPr>
          <p:cNvPr id="4" name="Slika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8141" y="1581665"/>
            <a:ext cx="3278994" cy="4662988"/>
          </a:xfrm>
          <a:prstGeom prst="rect">
            <a:avLst/>
          </a:prstGeom>
          <a:noFill/>
          <a:ln>
            <a:solidFill>
              <a:schemeClr val="tx1"/>
            </a:solidFill>
          </a:ln>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9796" y="1878227"/>
            <a:ext cx="5821901" cy="4366426"/>
          </a:xfrm>
          <a:prstGeom prst="rect">
            <a:avLst/>
          </a:prstGeom>
        </p:spPr>
      </p:pic>
    </p:spTree>
    <p:extLst>
      <p:ext uri="{BB962C8B-B14F-4D97-AF65-F5344CB8AC3E}">
        <p14:creationId xmlns:p14="http://schemas.microsoft.com/office/powerpoint/2010/main" val="33582135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3439</TotalTime>
  <Words>603</Words>
  <Application>Microsoft Office PowerPoint</Application>
  <PresentationFormat>Širokozaslonsko</PresentationFormat>
  <Paragraphs>99</Paragraphs>
  <Slides>47</Slides>
  <Notes>0</Notes>
  <HiddenSlides>0</HiddenSlides>
  <MMClips>0</MMClips>
  <ScaleCrop>false</ScaleCrop>
  <HeadingPairs>
    <vt:vector size="6" baseType="variant">
      <vt:variant>
        <vt:lpstr>Uporabljene pisave</vt:lpstr>
      </vt:variant>
      <vt:variant>
        <vt:i4>8</vt:i4>
      </vt:variant>
      <vt:variant>
        <vt:lpstr>Tema</vt:lpstr>
      </vt:variant>
      <vt:variant>
        <vt:i4>1</vt:i4>
      </vt:variant>
      <vt:variant>
        <vt:lpstr>Naslovi diapozitivov</vt:lpstr>
      </vt:variant>
      <vt:variant>
        <vt:i4>47</vt:i4>
      </vt:variant>
    </vt:vector>
  </HeadingPairs>
  <TitlesOfParts>
    <vt:vector size="56" baseType="lpstr">
      <vt:lpstr>Arial</vt:lpstr>
      <vt:lpstr>Calibri</vt:lpstr>
      <vt:lpstr>Calibri Light</vt:lpstr>
      <vt:lpstr>Cambria Math</vt:lpstr>
      <vt:lpstr>Gill Sans MT</vt:lpstr>
      <vt:lpstr>Sans Forgetica</vt:lpstr>
      <vt:lpstr>Times New Roman</vt:lpstr>
      <vt:lpstr>Wingdings</vt:lpstr>
      <vt:lpstr>Officeova tema</vt:lpstr>
      <vt:lpstr>COMPLEMENTARY SCUTOIDS</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Because of the different agles of inclination and different lenghts of the legs of scutellum different scutoids do not complement one another in the space between two surfaces.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DOPOLNJUJOČI SE SKUTOIDI</dc:title>
  <dc:creator>Uporabnik sistema Windows</dc:creator>
  <cp:lastModifiedBy>Uporabnik sistema Windows</cp:lastModifiedBy>
  <cp:revision>147</cp:revision>
  <dcterms:created xsi:type="dcterms:W3CDTF">2019-03-28T11:57:03Z</dcterms:created>
  <dcterms:modified xsi:type="dcterms:W3CDTF">2019-05-17T19:44:16Z</dcterms:modified>
</cp:coreProperties>
</file>